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9" r:id="rId10"/>
    <p:sldId id="261" r:id="rId11"/>
    <p:sldId id="271" r:id="rId12"/>
    <p:sldId id="262" r:id="rId13"/>
    <p:sldId id="263" r:id="rId14"/>
    <p:sldId id="264" r:id="rId15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  <p:embeddedFont>
      <p:font typeface="Segoe UI Black" panose="020B0A02040204020203" pitchFamily="34" charset="0"/>
      <p:bold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082"/>
    <a:srgbClr val="2BBD66"/>
    <a:srgbClr val="E0C05B"/>
    <a:srgbClr val="B358C9"/>
    <a:srgbClr val="E97451"/>
    <a:srgbClr val="D95648"/>
    <a:srgbClr val="9ACD32"/>
    <a:srgbClr val="616BF2"/>
    <a:srgbClr val="46BBC2"/>
    <a:srgbClr val="007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>
        <p:scale>
          <a:sx n="125" d="100"/>
          <a:sy n="125" d="100"/>
        </p:scale>
        <p:origin x="835" y="53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cat>
            <c:strRef>
              <c:f>Sheet1!$A$2:$A$7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5.2</c:v>
                </c:pt>
                <c:pt idx="2">
                  <c:v>3.5</c:v>
                </c:pt>
                <c:pt idx="3">
                  <c:v>4.5</c:v>
                </c:pt>
                <c:pt idx="4">
                  <c:v>7.8</c:v>
                </c:pt>
                <c:pt idx="5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F-4FF7-A915-60F5058B11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8575">
              <a:noFill/>
            </a:ln>
            <a:effectLst/>
          </c:spPr>
          <c:cat>
            <c:strRef>
              <c:f>Sheet1!$A$2:$A$7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3.01</c:v>
                </c:pt>
                <c:pt idx="1">
                  <c:v>3.6399999999999997</c:v>
                </c:pt>
                <c:pt idx="2">
                  <c:v>2.4499999999999997</c:v>
                </c:pt>
                <c:pt idx="3">
                  <c:v>3.15</c:v>
                </c:pt>
                <c:pt idx="4">
                  <c:v>5.46</c:v>
                </c:pt>
                <c:pt idx="5">
                  <c:v>5.88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EF-4FF7-A915-60F5058B11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ln w="28575">
              <a:noFill/>
            </a:ln>
            <a:effectLst/>
          </c:spPr>
          <c:cat>
            <c:strRef>
              <c:f>Sheet1!$A$2:$A$7</c:f>
              <c:strCache>
                <c:ptCount val="6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2.8</c:v>
                </c:pt>
                <c:pt idx="2">
                  <c:v>1.8</c:v>
                </c:pt>
                <c:pt idx="3">
                  <c:v>2.6</c:v>
                </c:pt>
                <c:pt idx="4">
                  <c:v>4.7</c:v>
                </c:pt>
                <c:pt idx="5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EF-4FF7-A915-60F5058B1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107967"/>
        <c:axId val="491109263"/>
      </c:area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>
                  <a:alpha val="10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95000"/>
                <a:alpha val="1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1079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61-48CF-9085-C3C961305509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61-48CF-9085-C3C96130550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61-48CF-9085-C3C961305509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561-48CF-9085-C3C96130550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3nd Qtr</c:v>
                </c:pt>
                <c:pt idx="3">
                  <c:v>4nd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20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61-48CF-9085-C3C961305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4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5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0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1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3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7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1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5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5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5C4228-94F9-4856-9E9D-D831C4FCF851}" type="datetimeFigureOut">
              <a:rPr lang="en-US" smtClean="0"/>
              <a:t>2025-03-19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8BDCF1-46A5-4ACB-B20E-BAEE1DA8B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3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5032B9-07BE-7A09-8B43-61053558A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  <a14:imgEffect>
                      <a14:brightnessContrast bright="-49000" contrast="19000"/>
                    </a14:imgEffect>
                  </a14:imgLayer>
                </a14:imgProps>
              </a:ext>
            </a:extLst>
          </a:blip>
          <a:srcRect l="-264" t="-224" r="1" b="-206"/>
          <a:stretch/>
        </p:blipFill>
        <p:spPr>
          <a:xfrm>
            <a:off x="3131840" y="-11684"/>
            <a:ext cx="6010969" cy="51713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1E8ED6-7C43-8E50-C111-233B62E8F103}"/>
              </a:ext>
            </a:extLst>
          </p:cNvPr>
          <p:cNvSpPr/>
          <p:nvPr/>
        </p:nvSpPr>
        <p:spPr>
          <a:xfrm>
            <a:off x="1191" y="0"/>
            <a:ext cx="403074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Subtitle 13">
            <a:extLst>
              <a:ext uri="{FF2B5EF4-FFF2-40B4-BE49-F238E27FC236}">
                <a16:creationId xmlns:a16="http://schemas.microsoft.com/office/drawing/2014/main" id="{4EA3CE99-8D81-36FD-4BB8-67EC76098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741" y="4107437"/>
            <a:ext cx="3493652" cy="57333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by employing Digital Twin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6BF6A3B-0669-6E83-6DBF-1021BBE80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741" y="2740892"/>
            <a:ext cx="3098157" cy="1356429"/>
          </a:xfrm>
        </p:spPr>
        <p:txBody>
          <a:bodyPr>
            <a:normAutofit/>
          </a:bodyPr>
          <a:lstStyle/>
          <a:p>
            <a:pPr algn="l"/>
            <a:r>
              <a:rPr lang="pl-PL" sz="24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Technological</a:t>
            </a:r>
            <a:br>
              <a:rPr lang="pl-PL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pl-PL" sz="24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Process</a:t>
            </a:r>
            <a:r>
              <a:rPr lang="pl-PL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Perfection</a:t>
            </a:r>
            <a:endParaRPr lang="en-US" sz="24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0" name="Picture 2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7DBA5861-A5F0-8EE9-7274-A69E0F6AC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9556" cy="11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1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DBED9-3798-55BE-985D-3D4B97263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AEC22D-8B9F-8ECF-4C95-5EAB5EEDA625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7B5A0-1F35-F8E7-FD00-179BE94482F3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032A840F-2072-6592-B7C1-CC1A800A6D41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7116891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The process of training a Digital Twin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E7240E5-8D5D-03A6-CABF-68E07005CD2D}"/>
              </a:ext>
            </a:extLst>
          </p:cNvPr>
          <p:cNvSpPr txBox="1">
            <a:spLocks/>
          </p:cNvSpPr>
          <p:nvPr/>
        </p:nvSpPr>
        <p:spPr bwMode="auto">
          <a:xfrm>
            <a:off x="1138404" y="789552"/>
            <a:ext cx="7552481" cy="2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Electricity consumption declines daily, production stable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73807D-4D2F-5917-0C53-0F8B5B03963B}"/>
              </a:ext>
            </a:extLst>
          </p:cNvPr>
          <p:cNvGrpSpPr/>
          <p:nvPr/>
        </p:nvGrpSpPr>
        <p:grpSpPr>
          <a:xfrm>
            <a:off x="1159029" y="1182024"/>
            <a:ext cx="6972089" cy="3818502"/>
            <a:chOff x="1718796" y="1119017"/>
            <a:chExt cx="6972089" cy="381850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B125EE0-DE11-71B2-3D4F-CD23B49F2387}"/>
                </a:ext>
              </a:extLst>
            </p:cNvPr>
            <p:cNvSpPr/>
            <p:nvPr/>
          </p:nvSpPr>
          <p:spPr>
            <a:xfrm>
              <a:off x="1718796" y="1119017"/>
              <a:ext cx="6972089" cy="3818502"/>
            </a:xfrm>
            <a:prstGeom prst="roundRect">
              <a:avLst>
                <a:gd name="adj" fmla="val 2153"/>
              </a:avLst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46EF6C-7896-C8A8-77D4-D4CE647D2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5049" y="1183979"/>
              <a:ext cx="6751435" cy="3716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513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34C1-F99D-CEF0-7F80-86CB0B23C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6EC3A83-AE71-BCE5-DBFE-4487D35BE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73" y="1288450"/>
            <a:ext cx="3625036" cy="34931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1C262D-3066-A1EE-1E4C-148EC7F51FCA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33B3B-EB9E-FE7F-4312-EABE64E9402F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8D7F187D-E5BC-B13C-E956-992C8E938949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7013763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Process efficiency, before and after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1403DA0-9C5F-75BF-01EE-E80498A5F467}"/>
              </a:ext>
            </a:extLst>
          </p:cNvPr>
          <p:cNvSpPr txBox="1">
            <a:spLocks/>
          </p:cNvSpPr>
          <p:nvPr/>
        </p:nvSpPr>
        <p:spPr bwMode="auto">
          <a:xfrm>
            <a:off x="1138405" y="745866"/>
            <a:ext cx="4822383" cy="25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Process efficiency before and after implementing Digital Twin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83F1CD-080B-CA0D-EFF4-B68F9FF41CC9}"/>
              </a:ext>
            </a:extLst>
          </p:cNvPr>
          <p:cNvGrpSpPr/>
          <p:nvPr/>
        </p:nvGrpSpPr>
        <p:grpSpPr>
          <a:xfrm>
            <a:off x="6749364" y="733960"/>
            <a:ext cx="1821439" cy="326307"/>
            <a:chOff x="6009458" y="491101"/>
            <a:chExt cx="2058060" cy="326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0310FB-4BFC-71CC-C177-1659CF4D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4337" y="571841"/>
              <a:ext cx="133369" cy="1333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51099B-746A-4A53-32A2-E42B727E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9458" y="601859"/>
              <a:ext cx="123842" cy="104790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71BE88B3-3276-BC4C-76D9-33EEA30F4827}"/>
                </a:ext>
              </a:extLst>
            </p:cNvPr>
            <p:cNvSpPr txBox="1">
              <a:spLocks/>
            </p:cNvSpPr>
            <p:nvPr/>
          </p:nvSpPr>
          <p:spPr>
            <a:xfrm>
              <a:off x="6231034" y="491101"/>
              <a:ext cx="702078" cy="326307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lIns="9000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GB" sz="1100" dirty="0" err="1">
                  <a:solidFill>
                    <a:schemeClr val="accent1"/>
                  </a:solidFill>
                  <a:highlight>
                    <a:srgbClr val="FFFFFF"/>
                  </a:highlight>
                  <a:latin typeface="Poppins" panose="00000500000000000000" pitchFamily="2" charset="0"/>
                  <a:cs typeface="Poppins" panose="00000500000000000000" pitchFamily="2" charset="0"/>
                </a:rPr>
                <a:t>Przed</a:t>
              </a:r>
              <a:endParaRPr lang="en-GB" sz="1100" dirty="0">
                <a:solidFill>
                  <a:schemeClr val="accent1"/>
                </a:solidFill>
                <a:highlight>
                  <a:srgbClr val="FFFFFF"/>
                </a:highlight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BC80C6FF-700B-8D2D-D312-078666A0FF0E}"/>
                </a:ext>
              </a:extLst>
            </p:cNvPr>
            <p:cNvSpPr txBox="1">
              <a:spLocks/>
            </p:cNvSpPr>
            <p:nvPr/>
          </p:nvSpPr>
          <p:spPr>
            <a:xfrm>
              <a:off x="7365440" y="491101"/>
              <a:ext cx="702078" cy="326307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lIns="9000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en-GB" sz="1100" dirty="0">
                  <a:solidFill>
                    <a:schemeClr val="accent1"/>
                  </a:solidFill>
                  <a:highlight>
                    <a:srgbClr val="FFFFFF"/>
                  </a:highlight>
                  <a:latin typeface="Poppins" panose="00000500000000000000" pitchFamily="2" charset="0"/>
                  <a:cs typeface="Poppins" panose="00000500000000000000" pitchFamily="2" charset="0"/>
                </a:rPr>
                <a:t>Po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7816E9D-EDB7-36B3-09CD-FE0214E4E5D2}"/>
              </a:ext>
            </a:extLst>
          </p:cNvPr>
          <p:cNvSpPr/>
          <p:nvPr/>
        </p:nvSpPr>
        <p:spPr>
          <a:xfrm>
            <a:off x="1153960" y="1182025"/>
            <a:ext cx="7721908" cy="3755494"/>
          </a:xfrm>
          <a:prstGeom prst="roundRect">
            <a:avLst>
              <a:gd name="adj" fmla="val 2153"/>
            </a:avLst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6F454-642E-A292-CCEF-5704BAB4B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546" y="1274700"/>
            <a:ext cx="3619760" cy="34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8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E5D60-3258-2331-7F03-DA4C0ECF9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BCC46D-60D8-A793-E9B2-B6DD07116002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A3864B-7A15-1304-D397-7651171CD558}"/>
              </a:ext>
            </a:extLst>
          </p:cNvPr>
          <p:cNvGrpSpPr/>
          <p:nvPr/>
        </p:nvGrpSpPr>
        <p:grpSpPr>
          <a:xfrm>
            <a:off x="6427084" y="1670117"/>
            <a:ext cx="2282398" cy="608640"/>
            <a:chOff x="1527858" y="1951325"/>
            <a:chExt cx="3043197" cy="81151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1A4AB41-5E9B-22D5-4167-534F8ADD87DD}"/>
                </a:ext>
              </a:extLst>
            </p:cNvPr>
            <p:cNvSpPr/>
            <p:nvPr/>
          </p:nvSpPr>
          <p:spPr>
            <a:xfrm>
              <a:off x="1527858" y="1952609"/>
              <a:ext cx="1080121" cy="810235"/>
            </a:xfrm>
            <a:custGeom>
              <a:avLst/>
              <a:gdLst>
                <a:gd name="connsiteX0" fmla="*/ 114639 w 1080121"/>
                <a:gd name="connsiteY0" fmla="*/ 0 h 810235"/>
                <a:gd name="connsiteX1" fmla="*/ 965481 w 1080121"/>
                <a:gd name="connsiteY1" fmla="*/ 0 h 810235"/>
                <a:gd name="connsiteX2" fmla="*/ 1080120 w 1080121"/>
                <a:gd name="connsiteY2" fmla="*/ 114639 h 810235"/>
                <a:gd name="connsiteX3" fmla="*/ 1080120 w 1080121"/>
                <a:gd name="connsiteY3" fmla="*/ 514042 h 810235"/>
                <a:gd name="connsiteX4" fmla="*/ 1080121 w 1080121"/>
                <a:gd name="connsiteY4" fmla="*/ 514042 h 810235"/>
                <a:gd name="connsiteX5" fmla="*/ 1080121 w 1080121"/>
                <a:gd name="connsiteY5" fmla="*/ 810235 h 810235"/>
                <a:gd name="connsiteX6" fmla="*/ 870335 w 1080121"/>
                <a:gd name="connsiteY6" fmla="*/ 687823 h 810235"/>
                <a:gd name="connsiteX7" fmla="*/ 114639 w 1080121"/>
                <a:gd name="connsiteY7" fmla="*/ 687823 h 810235"/>
                <a:gd name="connsiteX8" fmla="*/ 0 w 1080121"/>
                <a:gd name="connsiteY8" fmla="*/ 573184 h 810235"/>
                <a:gd name="connsiteX9" fmla="*/ 0 w 1080121"/>
                <a:gd name="connsiteY9" fmla="*/ 114639 h 810235"/>
                <a:gd name="connsiteX10" fmla="*/ 114639 w 1080121"/>
                <a:gd name="connsiteY10" fmla="*/ 0 h 81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121" h="810235">
                  <a:moveTo>
                    <a:pt x="114639" y="0"/>
                  </a:moveTo>
                  <a:lnTo>
                    <a:pt x="965481" y="0"/>
                  </a:lnTo>
                  <a:cubicBezTo>
                    <a:pt x="1028794" y="0"/>
                    <a:pt x="1080120" y="51326"/>
                    <a:pt x="1080120" y="114639"/>
                  </a:cubicBezTo>
                  <a:lnTo>
                    <a:pt x="1080120" y="514042"/>
                  </a:lnTo>
                  <a:lnTo>
                    <a:pt x="1080121" y="514042"/>
                  </a:lnTo>
                  <a:lnTo>
                    <a:pt x="1080121" y="810235"/>
                  </a:lnTo>
                  <a:lnTo>
                    <a:pt x="870335" y="687823"/>
                  </a:lnTo>
                  <a:lnTo>
                    <a:pt x="114639" y="687823"/>
                  </a:lnTo>
                  <a:cubicBezTo>
                    <a:pt x="51326" y="687823"/>
                    <a:pt x="0" y="636497"/>
                    <a:pt x="0" y="573184"/>
                  </a:cubicBezTo>
                  <a:lnTo>
                    <a:pt x="0" y="114639"/>
                  </a:lnTo>
                  <a:cubicBezTo>
                    <a:pt x="0" y="51326"/>
                    <a:pt x="51326" y="0"/>
                    <a:pt x="114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6DC005-F12A-621F-17F9-D7E469523698}"/>
                </a:ext>
              </a:extLst>
            </p:cNvPr>
            <p:cNvSpPr/>
            <p:nvPr/>
          </p:nvSpPr>
          <p:spPr>
            <a:xfrm>
              <a:off x="2790907" y="1951325"/>
              <a:ext cx="1780148" cy="693444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1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Consumption of the refrigeration system “</a:t>
              </a:r>
              <a:r>
                <a:rPr lang="lt-LT" sz="11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after</a:t>
              </a:r>
              <a:r>
                <a:rPr lang="en-US" sz="11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”</a:t>
              </a:r>
              <a:endParaRPr lang="en-IN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108504-E929-7338-A62C-CC456AB7BD79}"/>
              </a:ext>
            </a:extLst>
          </p:cNvPr>
          <p:cNvGrpSpPr/>
          <p:nvPr/>
        </p:nvGrpSpPr>
        <p:grpSpPr>
          <a:xfrm>
            <a:off x="3724400" y="1670117"/>
            <a:ext cx="2533034" cy="608641"/>
            <a:chOff x="4962278" y="1951324"/>
            <a:chExt cx="3377378" cy="81152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B8AB4EE-AD47-7AD7-B79E-6D3BBA137E7F}"/>
                </a:ext>
              </a:extLst>
            </p:cNvPr>
            <p:cNvSpPr/>
            <p:nvPr/>
          </p:nvSpPr>
          <p:spPr>
            <a:xfrm>
              <a:off x="4962278" y="1952609"/>
              <a:ext cx="1080121" cy="810235"/>
            </a:xfrm>
            <a:custGeom>
              <a:avLst/>
              <a:gdLst>
                <a:gd name="connsiteX0" fmla="*/ 114639 w 1080121"/>
                <a:gd name="connsiteY0" fmla="*/ 0 h 810235"/>
                <a:gd name="connsiteX1" fmla="*/ 965481 w 1080121"/>
                <a:gd name="connsiteY1" fmla="*/ 0 h 810235"/>
                <a:gd name="connsiteX2" fmla="*/ 1080120 w 1080121"/>
                <a:gd name="connsiteY2" fmla="*/ 114639 h 810235"/>
                <a:gd name="connsiteX3" fmla="*/ 1080120 w 1080121"/>
                <a:gd name="connsiteY3" fmla="*/ 514042 h 810235"/>
                <a:gd name="connsiteX4" fmla="*/ 1080121 w 1080121"/>
                <a:gd name="connsiteY4" fmla="*/ 514042 h 810235"/>
                <a:gd name="connsiteX5" fmla="*/ 1080121 w 1080121"/>
                <a:gd name="connsiteY5" fmla="*/ 810235 h 810235"/>
                <a:gd name="connsiteX6" fmla="*/ 870335 w 1080121"/>
                <a:gd name="connsiteY6" fmla="*/ 687823 h 810235"/>
                <a:gd name="connsiteX7" fmla="*/ 114639 w 1080121"/>
                <a:gd name="connsiteY7" fmla="*/ 687823 h 810235"/>
                <a:gd name="connsiteX8" fmla="*/ 0 w 1080121"/>
                <a:gd name="connsiteY8" fmla="*/ 573184 h 810235"/>
                <a:gd name="connsiteX9" fmla="*/ 0 w 1080121"/>
                <a:gd name="connsiteY9" fmla="*/ 114639 h 810235"/>
                <a:gd name="connsiteX10" fmla="*/ 114639 w 1080121"/>
                <a:gd name="connsiteY10" fmla="*/ 0 h 81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121" h="810235">
                  <a:moveTo>
                    <a:pt x="114639" y="0"/>
                  </a:moveTo>
                  <a:lnTo>
                    <a:pt x="965481" y="0"/>
                  </a:lnTo>
                  <a:cubicBezTo>
                    <a:pt x="1028794" y="0"/>
                    <a:pt x="1080120" y="51326"/>
                    <a:pt x="1080120" y="114639"/>
                  </a:cubicBezTo>
                  <a:lnTo>
                    <a:pt x="1080120" y="514042"/>
                  </a:lnTo>
                  <a:lnTo>
                    <a:pt x="1080121" y="514042"/>
                  </a:lnTo>
                  <a:lnTo>
                    <a:pt x="1080121" y="810235"/>
                  </a:lnTo>
                  <a:lnTo>
                    <a:pt x="870335" y="687823"/>
                  </a:lnTo>
                  <a:lnTo>
                    <a:pt x="114639" y="687823"/>
                  </a:lnTo>
                  <a:cubicBezTo>
                    <a:pt x="51326" y="687823"/>
                    <a:pt x="0" y="636497"/>
                    <a:pt x="0" y="573184"/>
                  </a:cubicBezTo>
                  <a:lnTo>
                    <a:pt x="0" y="114639"/>
                  </a:lnTo>
                  <a:cubicBezTo>
                    <a:pt x="0" y="51326"/>
                    <a:pt x="51326" y="0"/>
                    <a:pt x="114639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765787-8721-4BC3-4F05-D91F0BC4FFA3}"/>
                </a:ext>
              </a:extLst>
            </p:cNvPr>
            <p:cNvSpPr/>
            <p:nvPr/>
          </p:nvSpPr>
          <p:spPr>
            <a:xfrm>
              <a:off x="6225327" y="1951324"/>
              <a:ext cx="2114329" cy="693450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1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Consumption of the refrigeration system “before”</a:t>
              </a:r>
              <a:endParaRPr lang="en-IN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B7E4EFD-EF4A-B877-5974-D733B649D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6955004"/>
              </p:ext>
            </p:extLst>
          </p:nvPr>
        </p:nvGraphicFramePr>
        <p:xfrm>
          <a:off x="1095700" y="2376055"/>
          <a:ext cx="7599218" cy="2277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3166ED4-DE31-C211-6F7D-9C351AA7F3BD}"/>
              </a:ext>
            </a:extLst>
          </p:cNvPr>
          <p:cNvSpPr/>
          <p:nvPr/>
        </p:nvSpPr>
        <p:spPr>
          <a:xfrm>
            <a:off x="6475325" y="1673323"/>
            <a:ext cx="657512" cy="44388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IN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55</a:t>
            </a:r>
            <a:r>
              <a:rPr lang="en-IN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%</a:t>
            </a:r>
            <a:endParaRPr lang="en-IN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2CD6BF-D79B-51AD-731C-195027AC5B02}"/>
              </a:ext>
            </a:extLst>
          </p:cNvPr>
          <p:cNvSpPr/>
          <p:nvPr/>
        </p:nvSpPr>
        <p:spPr>
          <a:xfrm>
            <a:off x="3800584" y="1670117"/>
            <a:ext cx="657512" cy="44388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IN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70</a:t>
            </a:r>
            <a:r>
              <a:rPr lang="en-IN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%</a:t>
            </a:r>
            <a:endParaRPr lang="en-IN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617F2-0585-F27D-CB9F-07D64F7CF561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9B945F7-6883-4672-B453-070AC7DA7411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7295646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Energy consumption, before and after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62DEAC9-252A-813E-975D-F31671E1CE46}"/>
              </a:ext>
            </a:extLst>
          </p:cNvPr>
          <p:cNvSpPr txBox="1">
            <a:spLocks/>
          </p:cNvSpPr>
          <p:nvPr/>
        </p:nvSpPr>
        <p:spPr bwMode="auto">
          <a:xfrm>
            <a:off x="1138404" y="789552"/>
            <a:ext cx="7552481" cy="2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Electricity consumption before and after implementation of Digital Twin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00B53F-8B17-1D0F-583E-6C1DA1354F76}"/>
              </a:ext>
            </a:extLst>
          </p:cNvPr>
          <p:cNvGrpSpPr/>
          <p:nvPr/>
        </p:nvGrpSpPr>
        <p:grpSpPr>
          <a:xfrm>
            <a:off x="1187616" y="1670117"/>
            <a:ext cx="2057471" cy="608641"/>
            <a:chOff x="8341279" y="1951323"/>
            <a:chExt cx="2743296" cy="81152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764C21A-278D-E391-C153-79D023182C85}"/>
                </a:ext>
              </a:extLst>
            </p:cNvPr>
            <p:cNvSpPr/>
            <p:nvPr/>
          </p:nvSpPr>
          <p:spPr>
            <a:xfrm>
              <a:off x="8341279" y="1952609"/>
              <a:ext cx="1080121" cy="810235"/>
            </a:xfrm>
            <a:custGeom>
              <a:avLst/>
              <a:gdLst>
                <a:gd name="connsiteX0" fmla="*/ 114639 w 1080121"/>
                <a:gd name="connsiteY0" fmla="*/ 0 h 810235"/>
                <a:gd name="connsiteX1" fmla="*/ 965481 w 1080121"/>
                <a:gd name="connsiteY1" fmla="*/ 0 h 810235"/>
                <a:gd name="connsiteX2" fmla="*/ 1080120 w 1080121"/>
                <a:gd name="connsiteY2" fmla="*/ 114639 h 810235"/>
                <a:gd name="connsiteX3" fmla="*/ 1080120 w 1080121"/>
                <a:gd name="connsiteY3" fmla="*/ 514042 h 810235"/>
                <a:gd name="connsiteX4" fmla="*/ 1080121 w 1080121"/>
                <a:gd name="connsiteY4" fmla="*/ 514042 h 810235"/>
                <a:gd name="connsiteX5" fmla="*/ 1080121 w 1080121"/>
                <a:gd name="connsiteY5" fmla="*/ 810235 h 810235"/>
                <a:gd name="connsiteX6" fmla="*/ 870335 w 1080121"/>
                <a:gd name="connsiteY6" fmla="*/ 687823 h 810235"/>
                <a:gd name="connsiteX7" fmla="*/ 114639 w 1080121"/>
                <a:gd name="connsiteY7" fmla="*/ 687823 h 810235"/>
                <a:gd name="connsiteX8" fmla="*/ 0 w 1080121"/>
                <a:gd name="connsiteY8" fmla="*/ 573184 h 810235"/>
                <a:gd name="connsiteX9" fmla="*/ 0 w 1080121"/>
                <a:gd name="connsiteY9" fmla="*/ 114639 h 810235"/>
                <a:gd name="connsiteX10" fmla="*/ 114639 w 1080121"/>
                <a:gd name="connsiteY10" fmla="*/ 0 h 81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0121" h="810235">
                  <a:moveTo>
                    <a:pt x="114639" y="0"/>
                  </a:moveTo>
                  <a:lnTo>
                    <a:pt x="965481" y="0"/>
                  </a:lnTo>
                  <a:cubicBezTo>
                    <a:pt x="1028794" y="0"/>
                    <a:pt x="1080120" y="51326"/>
                    <a:pt x="1080120" y="114639"/>
                  </a:cubicBezTo>
                  <a:lnTo>
                    <a:pt x="1080120" y="514042"/>
                  </a:lnTo>
                  <a:lnTo>
                    <a:pt x="1080121" y="514042"/>
                  </a:lnTo>
                  <a:lnTo>
                    <a:pt x="1080121" y="810235"/>
                  </a:lnTo>
                  <a:lnTo>
                    <a:pt x="870335" y="687823"/>
                  </a:lnTo>
                  <a:lnTo>
                    <a:pt x="114639" y="687823"/>
                  </a:lnTo>
                  <a:cubicBezTo>
                    <a:pt x="51326" y="687823"/>
                    <a:pt x="0" y="636497"/>
                    <a:pt x="0" y="573184"/>
                  </a:cubicBezTo>
                  <a:lnTo>
                    <a:pt x="0" y="114639"/>
                  </a:lnTo>
                  <a:cubicBezTo>
                    <a:pt x="0" y="51326"/>
                    <a:pt x="51326" y="0"/>
                    <a:pt x="1146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6FEC30-81FE-C046-D53D-714103205E06}"/>
                </a:ext>
              </a:extLst>
            </p:cNvPr>
            <p:cNvSpPr/>
            <p:nvPr/>
          </p:nvSpPr>
          <p:spPr>
            <a:xfrm>
              <a:off x="9604327" y="1951323"/>
              <a:ext cx="1480248" cy="693450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1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Total energy consumption of the plant</a:t>
              </a:r>
              <a:endParaRPr lang="en-IN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BF265C1-F8D7-948A-1277-5ACB8ED7C58B}"/>
              </a:ext>
            </a:extLst>
          </p:cNvPr>
          <p:cNvSpPr/>
          <p:nvPr/>
        </p:nvSpPr>
        <p:spPr>
          <a:xfrm>
            <a:off x="1263558" y="1709602"/>
            <a:ext cx="657512" cy="44388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IN" sz="2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100</a:t>
            </a:r>
            <a:r>
              <a:rPr lang="en-IN" sz="1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%</a:t>
            </a:r>
            <a:endParaRPr lang="en-IN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 descr="A logo with text on it&#10;&#10;Description automatically generated">
            <a:extLst>
              <a:ext uri="{FF2B5EF4-FFF2-40B4-BE49-F238E27FC236}">
                <a16:creationId xmlns:a16="http://schemas.microsoft.com/office/drawing/2014/main" id="{65165A1B-1A1F-A028-B697-764223207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708" y="3405731"/>
            <a:ext cx="883326" cy="8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D1306-2FFC-1ABF-E50F-17407058E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0FD313-1786-4FBD-3086-B16B94DA0F8B}"/>
              </a:ext>
            </a:extLst>
          </p:cNvPr>
          <p:cNvSpPr/>
          <p:nvPr/>
        </p:nvSpPr>
        <p:spPr>
          <a:xfrm>
            <a:off x="1147085" y="1348237"/>
            <a:ext cx="2176650" cy="15923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9F4677-F473-D42C-CA1D-51C0B26DB126}"/>
              </a:ext>
            </a:extLst>
          </p:cNvPr>
          <p:cNvSpPr/>
          <p:nvPr/>
        </p:nvSpPr>
        <p:spPr>
          <a:xfrm>
            <a:off x="3477196" y="1348237"/>
            <a:ext cx="2176650" cy="15923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3A392E-D62A-C5E7-5751-3CB69B934F53}"/>
              </a:ext>
            </a:extLst>
          </p:cNvPr>
          <p:cNvSpPr/>
          <p:nvPr/>
        </p:nvSpPr>
        <p:spPr>
          <a:xfrm>
            <a:off x="1147085" y="3085594"/>
            <a:ext cx="2176650" cy="15923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2FC250-2268-A248-8A7F-EECBAFF9A330}"/>
              </a:ext>
            </a:extLst>
          </p:cNvPr>
          <p:cNvSpPr/>
          <p:nvPr/>
        </p:nvSpPr>
        <p:spPr>
          <a:xfrm>
            <a:off x="3477196" y="3085594"/>
            <a:ext cx="2176650" cy="15923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8F617B-7B17-C641-FC7E-75FFC2BE2705}"/>
              </a:ext>
            </a:extLst>
          </p:cNvPr>
          <p:cNvSpPr/>
          <p:nvPr/>
        </p:nvSpPr>
        <p:spPr>
          <a:xfrm>
            <a:off x="5868144" y="1348237"/>
            <a:ext cx="2817585" cy="3329747"/>
          </a:xfrm>
          <a:prstGeom prst="roundRect">
            <a:avLst>
              <a:gd name="adj" fmla="val 919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0EE5A-4F51-0240-F13F-ADA5CBE5F561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DCFBA16-4438-2D5C-5958-8ECDD8884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814851"/>
              </p:ext>
            </p:extLst>
          </p:nvPr>
        </p:nvGraphicFramePr>
        <p:xfrm>
          <a:off x="6078680" y="1631376"/>
          <a:ext cx="2396515" cy="2015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F4BCF8AC-1C93-82EA-8970-83780B31D254}"/>
              </a:ext>
            </a:extLst>
          </p:cNvPr>
          <p:cNvGrpSpPr/>
          <p:nvPr/>
        </p:nvGrpSpPr>
        <p:grpSpPr>
          <a:xfrm>
            <a:off x="1323976" y="1587735"/>
            <a:ext cx="1807863" cy="1113396"/>
            <a:chOff x="1527858" y="2120316"/>
            <a:chExt cx="2733494" cy="170419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A3F5C1-B797-9ABA-0BC4-9693CCB20CB1}"/>
                </a:ext>
              </a:extLst>
            </p:cNvPr>
            <p:cNvSpPr/>
            <p:nvPr/>
          </p:nvSpPr>
          <p:spPr>
            <a:xfrm>
              <a:off x="1527858" y="2120316"/>
              <a:ext cx="2604462" cy="591845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3600" dirty="0">
                  <a:solidFill>
                    <a:srgbClr val="00AEE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-37.3</a:t>
              </a:r>
              <a:r>
                <a:rPr lang="en-IN" sz="3000" dirty="0">
                  <a:solidFill>
                    <a:srgbClr val="00AEE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%</a:t>
              </a:r>
              <a:endParaRPr lang="en-IN" sz="3600" dirty="0">
                <a:solidFill>
                  <a:srgbClr val="00AEE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40929E5-7EE5-E1E3-B1FE-C9ED4FC47C35}"/>
                </a:ext>
              </a:extLst>
            </p:cNvPr>
            <p:cNvGrpSpPr/>
            <p:nvPr/>
          </p:nvGrpSpPr>
          <p:grpSpPr>
            <a:xfrm>
              <a:off x="1527859" y="2881746"/>
              <a:ext cx="2733493" cy="942764"/>
              <a:chOff x="2494012" y="1842654"/>
              <a:chExt cx="2399051" cy="94276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400360E-A6B6-791C-7ACD-8826DF095C1C}"/>
                  </a:ext>
                </a:extLst>
              </p:cNvPr>
              <p:cNvSpPr/>
              <p:nvPr/>
            </p:nvSpPr>
            <p:spPr>
              <a:xfrm>
                <a:off x="2494012" y="2276872"/>
                <a:ext cx="2399051" cy="508546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US" sz="900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Reduction of electricity consumption </a:t>
                </a:r>
                <a:r>
                  <a:rPr lang="lt-LT" sz="900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of</a:t>
                </a:r>
                <a:r>
                  <a:rPr lang="en-US" sz="900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 refrigeration system</a:t>
                </a:r>
                <a:r>
                  <a:rPr lang="pl-PL" sz="900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 (-40°C i -10°C)</a:t>
                </a:r>
                <a:endParaRPr lang="en-IN" sz="9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8590750-D2F7-BA7F-1CBD-614C812984EA}"/>
                  </a:ext>
                </a:extLst>
              </p:cNvPr>
              <p:cNvSpPr/>
              <p:nvPr/>
            </p:nvSpPr>
            <p:spPr>
              <a:xfrm>
                <a:off x="2494012" y="1842654"/>
                <a:ext cx="2272612" cy="285845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lt-LT" sz="1400" b="1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Meat industry</a:t>
                </a:r>
                <a:endParaRPr lang="en-IN" sz="14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1C322F-5CF0-EE32-4607-52D44FE8AB33}"/>
              </a:ext>
            </a:extLst>
          </p:cNvPr>
          <p:cNvGrpSpPr/>
          <p:nvPr/>
        </p:nvGrpSpPr>
        <p:grpSpPr>
          <a:xfrm>
            <a:off x="3690257" y="1602390"/>
            <a:ext cx="1895761" cy="1084086"/>
            <a:chOff x="4710738" y="2120316"/>
            <a:chExt cx="2931578" cy="16593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E7F4891-A5E2-2B86-A5F4-351C6E575154}"/>
                </a:ext>
              </a:extLst>
            </p:cNvPr>
            <p:cNvGrpSpPr/>
            <p:nvPr/>
          </p:nvGrpSpPr>
          <p:grpSpPr>
            <a:xfrm>
              <a:off x="4710739" y="2881746"/>
              <a:ext cx="2931577" cy="897902"/>
              <a:chOff x="2494012" y="1842654"/>
              <a:chExt cx="2572899" cy="89790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EEE5973-7DA9-A99D-521D-F04CE6F5F1EB}"/>
                  </a:ext>
                </a:extLst>
              </p:cNvPr>
              <p:cNvSpPr/>
              <p:nvPr/>
            </p:nvSpPr>
            <p:spPr>
              <a:xfrm>
                <a:off x="2494012" y="2276872"/>
                <a:ext cx="2272612" cy="463684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Decrease of electricity consumption by 1 level refrigeration system (-6°C)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3B49E9B-31A3-150A-5D36-E062DF3E789A}"/>
                  </a:ext>
                </a:extLst>
              </p:cNvPr>
              <p:cNvSpPr/>
              <p:nvPr/>
            </p:nvSpPr>
            <p:spPr>
              <a:xfrm>
                <a:off x="2494012" y="1842654"/>
                <a:ext cx="2572899" cy="285845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US" sz="1400" b="1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Dairy industry</a:t>
                </a:r>
                <a:endParaRPr lang="en-IN" sz="14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A3482D-F65B-4086-6AD0-3C97341AFF91}"/>
                </a:ext>
              </a:extLst>
            </p:cNvPr>
            <p:cNvSpPr/>
            <p:nvPr/>
          </p:nvSpPr>
          <p:spPr>
            <a:xfrm>
              <a:off x="4710738" y="2120316"/>
              <a:ext cx="2604462" cy="591845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3600" dirty="0">
                  <a:solidFill>
                    <a:srgbClr val="00AEE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-19.6</a:t>
              </a:r>
              <a:r>
                <a:rPr lang="en-IN" sz="3000" dirty="0">
                  <a:solidFill>
                    <a:srgbClr val="00AEEF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%</a:t>
              </a:r>
              <a:endParaRPr lang="en-IN" sz="3600" dirty="0">
                <a:solidFill>
                  <a:srgbClr val="00AEE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63828A-A8D9-E34C-F061-E4B5553A3127}"/>
              </a:ext>
            </a:extLst>
          </p:cNvPr>
          <p:cNvGrpSpPr/>
          <p:nvPr/>
        </p:nvGrpSpPr>
        <p:grpSpPr>
          <a:xfrm>
            <a:off x="1419795" y="3320207"/>
            <a:ext cx="1631229" cy="1123166"/>
            <a:chOff x="1801284" y="2009480"/>
            <a:chExt cx="2354817" cy="17191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1E76DB-C042-353F-8EE4-2B9813953211}"/>
                </a:ext>
              </a:extLst>
            </p:cNvPr>
            <p:cNvSpPr/>
            <p:nvPr/>
          </p:nvSpPr>
          <p:spPr>
            <a:xfrm>
              <a:off x="1801284" y="2009480"/>
              <a:ext cx="2354817" cy="591845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36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16.6</a:t>
              </a:r>
              <a:r>
                <a:rPr lang="en-IN" sz="3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%</a:t>
              </a:r>
              <a:endParaRPr lang="en-IN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93E28D-5A87-E0D4-187A-C8FA6E327D1C}"/>
                </a:ext>
              </a:extLst>
            </p:cNvPr>
            <p:cNvGrpSpPr/>
            <p:nvPr/>
          </p:nvGrpSpPr>
          <p:grpSpPr>
            <a:xfrm>
              <a:off x="1801285" y="2770910"/>
              <a:ext cx="2341224" cy="957718"/>
              <a:chOff x="2494012" y="1842654"/>
              <a:chExt cx="2272612" cy="95771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9D4FAD2-A23C-71C5-0BA0-B7FD67D5D7EE}"/>
                  </a:ext>
                </a:extLst>
              </p:cNvPr>
              <p:cNvSpPr/>
              <p:nvPr/>
            </p:nvSpPr>
            <p:spPr>
              <a:xfrm>
                <a:off x="2494013" y="2276871"/>
                <a:ext cx="2096341" cy="523501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Increased production efficiency by reducing drying time </a:t>
                </a:r>
                <a:endParaRPr kumimoji="0" lang="en-IN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4D85D60-CD07-ADF9-C633-A69F056EAF0D}"/>
                  </a:ext>
                </a:extLst>
              </p:cNvPr>
              <p:cNvSpPr/>
              <p:nvPr/>
            </p:nvSpPr>
            <p:spPr>
              <a:xfrm>
                <a:off x="2494012" y="1842654"/>
                <a:ext cx="2272612" cy="285845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IN" sz="1400" b="1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Malt production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79F3BF-7EA7-A617-8E29-2D12DC9318B2}"/>
              </a:ext>
            </a:extLst>
          </p:cNvPr>
          <p:cNvGrpSpPr/>
          <p:nvPr/>
        </p:nvGrpSpPr>
        <p:grpSpPr>
          <a:xfrm>
            <a:off x="3749906" y="3325091"/>
            <a:ext cx="1631229" cy="1113396"/>
            <a:chOff x="4710738" y="2009480"/>
            <a:chExt cx="2354817" cy="170419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B434B0-50A8-916B-0141-CF3427FA4E8A}"/>
                </a:ext>
              </a:extLst>
            </p:cNvPr>
            <p:cNvGrpSpPr/>
            <p:nvPr/>
          </p:nvGrpSpPr>
          <p:grpSpPr>
            <a:xfrm>
              <a:off x="4710739" y="2770910"/>
              <a:ext cx="2341224" cy="942763"/>
              <a:chOff x="2494012" y="1842654"/>
              <a:chExt cx="2272612" cy="94276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69A5E17-E7B0-4C66-C8CF-99D35FCA2532}"/>
                  </a:ext>
                </a:extLst>
              </p:cNvPr>
              <p:cNvSpPr/>
              <p:nvPr/>
            </p:nvSpPr>
            <p:spPr>
              <a:xfrm>
                <a:off x="2494012" y="2276872"/>
                <a:ext cx="2272612" cy="508545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US" sz="900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Reduction in annual biomass consumption</a:t>
                </a:r>
                <a:endParaRPr lang="en-IN" sz="9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3C6F859-4C7F-BBD5-39C6-A9A8EA060AD0}"/>
                  </a:ext>
                </a:extLst>
              </p:cNvPr>
              <p:cNvSpPr/>
              <p:nvPr/>
            </p:nvSpPr>
            <p:spPr>
              <a:xfrm>
                <a:off x="2494012" y="1842654"/>
                <a:ext cx="2272612" cy="285845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IN" sz="1400" b="1" dirty="0">
                    <a:solidFill>
                      <a:schemeClr val="accent1"/>
                    </a:solidFill>
                    <a:latin typeface="Poppins" panose="00000500000000000000" pitchFamily="2" charset="0"/>
                    <a:ea typeface="Open Sans" panose="020B0606030504020204" pitchFamily="34" charset="0"/>
                    <a:cs typeface="Poppins" panose="00000500000000000000" pitchFamily="2" charset="0"/>
                  </a:rPr>
                  <a:t>Biomass boilers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D98B1F3-6CB0-FD87-9922-9A26C901F2B6}"/>
                </a:ext>
              </a:extLst>
            </p:cNvPr>
            <p:cNvSpPr/>
            <p:nvPr/>
          </p:nvSpPr>
          <p:spPr>
            <a:xfrm>
              <a:off x="4710738" y="2009480"/>
              <a:ext cx="2354817" cy="591845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3600" dirty="0">
                  <a:solidFill>
                    <a:schemeClr val="accent6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-2.9</a:t>
              </a:r>
              <a:r>
                <a:rPr lang="en-IN" sz="3000" dirty="0">
                  <a:solidFill>
                    <a:schemeClr val="accent6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Open Sans" panose="020B0606030504020204" pitchFamily="34" charset="0"/>
                </a:rPr>
                <a:t>%</a:t>
              </a:r>
              <a:endParaRPr lang="en-IN" sz="3600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FB0356-B91C-AF09-60F8-3E53A8E05670}"/>
              </a:ext>
            </a:extLst>
          </p:cNvPr>
          <p:cNvGrpSpPr/>
          <p:nvPr/>
        </p:nvGrpSpPr>
        <p:grpSpPr>
          <a:xfrm>
            <a:off x="6184586" y="3791952"/>
            <a:ext cx="2184703" cy="573126"/>
            <a:chOff x="2886438" y="5030872"/>
            <a:chExt cx="2952660" cy="113435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A6E725-7C4D-4822-7E08-AB445ADF8DE1}"/>
                </a:ext>
              </a:extLst>
            </p:cNvPr>
            <p:cNvSpPr/>
            <p:nvPr/>
          </p:nvSpPr>
          <p:spPr>
            <a:xfrm>
              <a:off x="2886438" y="5603964"/>
              <a:ext cx="2952660" cy="561263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algn="ctr"/>
              <a:r>
                <a:rPr lang="en-US" sz="9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How much can your company save by employing Digital Twin?</a:t>
              </a:r>
              <a:endParaRPr lang="en-IN" sz="9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CA72F0-8A15-7872-E723-725D006ACAAD}"/>
                </a:ext>
              </a:extLst>
            </p:cNvPr>
            <p:cNvSpPr/>
            <p:nvPr/>
          </p:nvSpPr>
          <p:spPr>
            <a:xfrm>
              <a:off x="2886438" y="5030872"/>
              <a:ext cx="2952660" cy="352256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IN" sz="15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Your industry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29F21A1-823C-B41C-1F95-026D442D03CD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33" name="Title 9">
            <a:extLst>
              <a:ext uri="{FF2B5EF4-FFF2-40B4-BE49-F238E27FC236}">
                <a16:creationId xmlns:a16="http://schemas.microsoft.com/office/drawing/2014/main" id="{295E6AD1-4D42-02EA-283C-68A44DE9347D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5513147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lt-LT" sz="2800" dirty="0">
                <a:latin typeface="Poppins" panose="00000500000000000000" pitchFamily="2" charset="0"/>
                <a:cs typeface="Poppins" panose="00000500000000000000" pitchFamily="2" charset="0"/>
              </a:rPr>
              <a:t>The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WOW</a:t>
            </a:r>
            <a:r>
              <a:rPr lang="lt-LT" sz="2800" dirty="0">
                <a:latin typeface="Poppins" panose="00000500000000000000" pitchFamily="2" charset="0"/>
                <a:cs typeface="Poppins" panose="00000500000000000000" pitchFamily="2" charset="0"/>
              </a:rPr>
              <a:t> effect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B64CFD2-8E7B-C542-FF2B-1368FCB32962}"/>
              </a:ext>
            </a:extLst>
          </p:cNvPr>
          <p:cNvSpPr txBox="1">
            <a:spLocks/>
          </p:cNvSpPr>
          <p:nvPr/>
        </p:nvSpPr>
        <p:spPr bwMode="auto">
          <a:xfrm>
            <a:off x="1138404" y="789552"/>
            <a:ext cx="7552481" cy="2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Immediate effect of efficiency increase once Digital Twin starts automatic system control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A624A2C-B673-1AE1-5C9D-C3C040E43FE7}"/>
              </a:ext>
            </a:extLst>
          </p:cNvPr>
          <p:cNvSpPr/>
          <p:nvPr/>
        </p:nvSpPr>
        <p:spPr>
          <a:xfrm>
            <a:off x="6949233" y="2445983"/>
            <a:ext cx="719111" cy="38666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IN" sz="36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? </a:t>
            </a:r>
            <a:r>
              <a:rPr lang="en-IN" sz="30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" panose="020B0606030504020204" pitchFamily="34" charset="0"/>
              </a:rPr>
              <a:t>%</a:t>
            </a:r>
            <a:endParaRPr lang="en-IN" sz="36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42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AD4AC-C589-C46E-AD6F-0D20E11D6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 descr="A person carrying books and a backpack&#10;&#10;Description automatically generated">
            <a:extLst>
              <a:ext uri="{FF2B5EF4-FFF2-40B4-BE49-F238E27FC236}">
                <a16:creationId xmlns:a16="http://schemas.microsoft.com/office/drawing/2014/main" id="{E9587162-C10D-CFC5-4FEA-CCE75A050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6" t="3317" r="21435" b="3317"/>
          <a:stretch/>
        </p:blipFill>
        <p:spPr>
          <a:xfrm>
            <a:off x="1191" y="0"/>
            <a:ext cx="5212080" cy="5164037"/>
          </a:xfrm>
          <a:custGeom>
            <a:avLst/>
            <a:gdLst>
              <a:gd name="connsiteX0" fmla="*/ 0 w 6949440"/>
              <a:gd name="connsiteY0" fmla="*/ 0 h 6851469"/>
              <a:gd name="connsiteX1" fmla="*/ 5807506 w 6949440"/>
              <a:gd name="connsiteY1" fmla="*/ 0 h 6851469"/>
              <a:gd name="connsiteX2" fmla="*/ 6949440 w 6949440"/>
              <a:gd name="connsiteY2" fmla="*/ 1141934 h 6851469"/>
              <a:gd name="connsiteX3" fmla="*/ 6949440 w 6949440"/>
              <a:gd name="connsiteY3" fmla="*/ 5709535 h 6851469"/>
              <a:gd name="connsiteX4" fmla="*/ 5807506 w 6949440"/>
              <a:gd name="connsiteY4" fmla="*/ 6851469 h 6851469"/>
              <a:gd name="connsiteX5" fmla="*/ 0 w 6949440"/>
              <a:gd name="connsiteY5" fmla="*/ 6851469 h 6851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9440" h="6851469">
                <a:moveTo>
                  <a:pt x="0" y="0"/>
                </a:moveTo>
                <a:lnTo>
                  <a:pt x="5807506" y="0"/>
                </a:lnTo>
                <a:cubicBezTo>
                  <a:pt x="6438179" y="0"/>
                  <a:pt x="6949440" y="511261"/>
                  <a:pt x="6949440" y="1141934"/>
                </a:cubicBezTo>
                <a:lnTo>
                  <a:pt x="6949440" y="5709535"/>
                </a:lnTo>
                <a:cubicBezTo>
                  <a:pt x="6949440" y="6340208"/>
                  <a:pt x="6438179" y="6851469"/>
                  <a:pt x="5807506" y="6851469"/>
                </a:cubicBezTo>
                <a:lnTo>
                  <a:pt x="0" y="6851469"/>
                </a:ln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1EB66E-81ED-B8B3-97D4-0A65B2E7A45E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049F7-1FB3-47AB-43FA-70947F1CEC3A}"/>
              </a:ext>
            </a:extLst>
          </p:cNvPr>
          <p:cNvSpPr txBox="1"/>
          <p:nvPr/>
        </p:nvSpPr>
        <p:spPr>
          <a:xfrm rot="16200000">
            <a:off x="-1983971" y="2406053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3AA87-ECEB-CE44-12BF-58D3AD42609D}"/>
              </a:ext>
            </a:extLst>
          </p:cNvPr>
          <p:cNvSpPr txBox="1"/>
          <p:nvPr/>
        </p:nvSpPr>
        <p:spPr>
          <a:xfrm>
            <a:off x="5497286" y="1810446"/>
            <a:ext cx="3350862" cy="346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2400" b="1" dirty="0">
                <a:solidFill>
                  <a:schemeClr val="accent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Let's talk!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98B53-D8FA-7248-F94E-676D65DBC704}"/>
              </a:ext>
            </a:extLst>
          </p:cNvPr>
          <p:cNvSpPr/>
          <p:nvPr/>
        </p:nvSpPr>
        <p:spPr>
          <a:xfrm>
            <a:off x="6087587" y="2544502"/>
            <a:ext cx="2755886" cy="69919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1200" dirty="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Learn how your company can benefit from the Intelligent Digital Twin solution!</a:t>
            </a:r>
            <a:endParaRPr lang="en-IN" sz="1200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15053-E266-118A-AB3A-B1CC5157D5C2}"/>
              </a:ext>
            </a:extLst>
          </p:cNvPr>
          <p:cNvSpPr/>
          <p:nvPr/>
        </p:nvSpPr>
        <p:spPr>
          <a:xfrm>
            <a:off x="6520313" y="2299313"/>
            <a:ext cx="1364055" cy="42730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endParaRPr lang="en-IN" sz="1200" b="1" dirty="0"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EC0948-B5D4-A57E-2B6C-25C3778D43A8}"/>
              </a:ext>
            </a:extLst>
          </p:cNvPr>
          <p:cNvSpPr/>
          <p:nvPr/>
        </p:nvSpPr>
        <p:spPr>
          <a:xfrm>
            <a:off x="5213271" y="3764634"/>
            <a:ext cx="3632944" cy="10426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IN" sz="20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ENERGY ADVICE</a:t>
            </a:r>
          </a:p>
          <a:p>
            <a:pPr algn="r">
              <a:lnSpc>
                <a:spcPct val="110000"/>
              </a:lnSpc>
            </a:pPr>
            <a:endParaRPr lang="lt-LT" sz="12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algn="r">
              <a:lnSpc>
                <a:spcPct val="110000"/>
              </a:lnSpc>
            </a:pPr>
            <a:r>
              <a:rPr lang="en-IN" sz="12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SPONSOR</a:t>
            </a:r>
          </a:p>
          <a:p>
            <a:pPr algn="r">
              <a:lnSpc>
                <a:spcPct val="110000"/>
              </a:lnSpc>
            </a:pPr>
            <a:r>
              <a:rPr lang="en-IN" sz="16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FORUM MI</a:t>
            </a:r>
            <a:r>
              <a:rPr lang="lt-LT" sz="16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ĘSNE TECHNOLOGIE 2024</a:t>
            </a:r>
            <a:endParaRPr lang="en-IN" sz="16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algn="r">
              <a:lnSpc>
                <a:spcPct val="110000"/>
              </a:lnSpc>
            </a:pPr>
            <a:endParaRPr lang="en-IN" sz="20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A2E342E-2DB6-DB58-BB6A-3C38938EB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31" y="0"/>
            <a:ext cx="2729469" cy="11931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5997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0F119-A8B9-2089-8C89-7154E527D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4E7327-C449-58E6-A8BF-7598634E4FC3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09F884B6-DEB6-9D62-66AC-7DD6C6931F7E}"/>
              </a:ext>
            </a:extLst>
          </p:cNvPr>
          <p:cNvSpPr txBox="1">
            <a:spLocks/>
          </p:cNvSpPr>
          <p:nvPr/>
        </p:nvSpPr>
        <p:spPr>
          <a:xfrm>
            <a:off x="1147085" y="205981"/>
            <a:ext cx="5513147" cy="4215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8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Industry Revolution 4.0</a:t>
            </a:r>
            <a:endParaRPr lang="en-US" sz="28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C4255ED-F390-3772-EF73-C9CB3CCDCA2C}"/>
              </a:ext>
            </a:extLst>
          </p:cNvPr>
          <p:cNvSpPr txBox="1">
            <a:spLocks/>
          </p:cNvSpPr>
          <p:nvPr/>
        </p:nvSpPr>
        <p:spPr>
          <a:xfrm>
            <a:off x="1138404" y="789552"/>
            <a:ext cx="7552481" cy="2304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200" dirty="0">
                <a:latin typeface="Poppins" panose="00000500000000000000" pitchFamily="2" charset="0"/>
                <a:cs typeface="Poppins" panose="00000500000000000000" pitchFamily="2" charset="0"/>
              </a:rPr>
              <a:t>How does it change the World?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FE871C-FA35-A163-BB7F-C61527F6EC7E}"/>
              </a:ext>
            </a:extLst>
          </p:cNvPr>
          <p:cNvSpPr/>
          <p:nvPr/>
        </p:nvSpPr>
        <p:spPr>
          <a:xfrm>
            <a:off x="1147085" y="1345974"/>
            <a:ext cx="3373476" cy="11581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4B4DA6-11BC-00C2-C182-1AC77049D6DD}"/>
              </a:ext>
            </a:extLst>
          </p:cNvPr>
          <p:cNvSpPr/>
          <p:nvPr/>
        </p:nvSpPr>
        <p:spPr>
          <a:xfrm>
            <a:off x="1485087" y="1345974"/>
            <a:ext cx="3309094" cy="11581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33F117-456C-2D6E-5B54-5953E1DACBAA}"/>
              </a:ext>
            </a:extLst>
          </p:cNvPr>
          <p:cNvSpPr/>
          <p:nvPr/>
        </p:nvSpPr>
        <p:spPr>
          <a:xfrm>
            <a:off x="5038633" y="1345974"/>
            <a:ext cx="3373476" cy="11581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7C7858-6017-C904-1FD9-232CF0C982B0}"/>
              </a:ext>
            </a:extLst>
          </p:cNvPr>
          <p:cNvSpPr/>
          <p:nvPr/>
        </p:nvSpPr>
        <p:spPr>
          <a:xfrm>
            <a:off x="5376636" y="1345974"/>
            <a:ext cx="3309094" cy="11581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97466E-E0BA-483D-994C-8629B9CF96CB}"/>
              </a:ext>
            </a:extLst>
          </p:cNvPr>
          <p:cNvSpPr/>
          <p:nvPr/>
        </p:nvSpPr>
        <p:spPr>
          <a:xfrm>
            <a:off x="1147085" y="2787775"/>
            <a:ext cx="3373476" cy="11581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DF0D639-8CF2-2689-DEAF-A7ED88211053}"/>
              </a:ext>
            </a:extLst>
          </p:cNvPr>
          <p:cNvSpPr/>
          <p:nvPr/>
        </p:nvSpPr>
        <p:spPr>
          <a:xfrm>
            <a:off x="1485087" y="2787775"/>
            <a:ext cx="3309094" cy="11581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1A4465-64D8-A3B1-2FBC-3372828BA083}"/>
              </a:ext>
            </a:extLst>
          </p:cNvPr>
          <p:cNvSpPr/>
          <p:nvPr/>
        </p:nvSpPr>
        <p:spPr>
          <a:xfrm>
            <a:off x="5038633" y="2787775"/>
            <a:ext cx="3373476" cy="115815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08E84A-3916-0424-2043-4A1928B02D3D}"/>
              </a:ext>
            </a:extLst>
          </p:cNvPr>
          <p:cNvSpPr/>
          <p:nvPr/>
        </p:nvSpPr>
        <p:spPr>
          <a:xfrm>
            <a:off x="5376636" y="2787775"/>
            <a:ext cx="3309094" cy="11581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3CBC49-819F-0743-302D-57865B513611}"/>
              </a:ext>
            </a:extLst>
          </p:cNvPr>
          <p:cNvGrpSpPr/>
          <p:nvPr/>
        </p:nvGrpSpPr>
        <p:grpSpPr>
          <a:xfrm>
            <a:off x="1763687" y="1569126"/>
            <a:ext cx="2859753" cy="847502"/>
            <a:chOff x="2349995" y="2013991"/>
            <a:chExt cx="3813004" cy="113000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3F0CEB6-63DF-51E5-C6E6-F9EF415DEF85}"/>
                </a:ext>
              </a:extLst>
            </p:cNvPr>
            <p:cNvSpPr/>
            <p:nvPr/>
          </p:nvSpPr>
          <p:spPr>
            <a:xfrm>
              <a:off x="2349995" y="2424782"/>
              <a:ext cx="3813004" cy="719212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000" b="0" i="0" dirty="0">
                  <a:solidFill>
                    <a:schemeClr val="accent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L</a:t>
              </a:r>
              <a:r>
                <a:rPr lang="en-US" sz="1000" b="0" i="0" dirty="0" err="1">
                  <a:solidFill>
                    <a:schemeClr val="accent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arge</a:t>
              </a:r>
              <a:r>
                <a:rPr lang="lt-LT" sz="1000" b="0" i="0" dirty="0">
                  <a:solidFill>
                    <a:schemeClr val="accent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</a:t>
              </a:r>
              <a:r>
                <a:rPr lang="en-US" sz="1000" b="0" i="0" dirty="0">
                  <a:solidFill>
                    <a:schemeClr val="accent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complex data sets</a:t>
              </a:r>
              <a:r>
                <a:rPr lang="lt-LT" sz="1000" b="0" i="0" dirty="0">
                  <a:solidFill>
                    <a:schemeClr val="accent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</a:t>
              </a:r>
              <a:r>
                <a:rPr lang="en-US" sz="1000" b="0" i="0" dirty="0">
                  <a:solidFill>
                    <a:schemeClr val="accent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difficult to process and analyze using traditional methods</a:t>
              </a:r>
              <a:endParaRPr lang="en-IN" sz="10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71B28D-C729-E38A-1DE6-D6D0F1D6C4C8}"/>
                </a:ext>
              </a:extLst>
            </p:cNvPr>
            <p:cNvSpPr/>
            <p:nvPr/>
          </p:nvSpPr>
          <p:spPr>
            <a:xfrm>
              <a:off x="2349996" y="2013991"/>
              <a:ext cx="3672408" cy="28079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4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Digitalization / Big Data</a:t>
              </a:r>
              <a:endParaRPr lang="en-IN" sz="14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6126B8-7D24-0608-54B9-0FF569856E1F}"/>
              </a:ext>
            </a:extLst>
          </p:cNvPr>
          <p:cNvGrpSpPr/>
          <p:nvPr/>
        </p:nvGrpSpPr>
        <p:grpSpPr>
          <a:xfrm>
            <a:off x="5660926" y="3010927"/>
            <a:ext cx="2754306" cy="711846"/>
            <a:chOff x="2349996" y="2013991"/>
            <a:chExt cx="3672408" cy="9491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5AB7F42-AB44-DB94-7DB3-6BA4D3936B3E}"/>
                </a:ext>
              </a:extLst>
            </p:cNvPr>
            <p:cNvSpPr/>
            <p:nvPr/>
          </p:nvSpPr>
          <p:spPr>
            <a:xfrm>
              <a:off x="2349996" y="2424783"/>
              <a:ext cx="3672408" cy="538336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M</a:t>
              </a:r>
              <a:r>
                <a:rPr lang="en-US" sz="1000" dirty="0" err="1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ake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s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products and services more accessible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 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transmissible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and efficient</a:t>
              </a:r>
              <a:endParaRPr lang="en-IN" sz="10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8D8E1F-0412-6B6A-49C8-20615F03D91E}"/>
                </a:ext>
              </a:extLst>
            </p:cNvPr>
            <p:cNvSpPr/>
            <p:nvPr/>
          </p:nvSpPr>
          <p:spPr>
            <a:xfrm>
              <a:off x="2349996" y="2013991"/>
              <a:ext cx="3672408" cy="28079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4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Digital Twin / Simulation</a:t>
              </a:r>
              <a:endParaRPr lang="en-IN" sz="14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519DB0-DC16-FA71-FE73-3504699C520A}"/>
              </a:ext>
            </a:extLst>
          </p:cNvPr>
          <p:cNvGrpSpPr/>
          <p:nvPr/>
        </p:nvGrpSpPr>
        <p:grpSpPr>
          <a:xfrm>
            <a:off x="1763688" y="3010927"/>
            <a:ext cx="2754306" cy="711846"/>
            <a:chOff x="2349996" y="2013991"/>
            <a:chExt cx="3672408" cy="94912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B32C14-FDB1-00C2-77AF-BAAADDFF4E2E}"/>
                </a:ext>
              </a:extLst>
            </p:cNvPr>
            <p:cNvSpPr/>
            <p:nvPr/>
          </p:nvSpPr>
          <p:spPr>
            <a:xfrm>
              <a:off x="2349996" y="2424783"/>
              <a:ext cx="3672408" cy="538336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S</a:t>
              </a:r>
              <a:r>
                <a:rPr lang="en-US" sz="1000" dirty="0" err="1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ignificant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impact on the economy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 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transform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ation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of 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the workforce skill sets</a:t>
              </a:r>
              <a:endParaRPr lang="en-IN" sz="10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20D3F28-D193-FF79-29EA-18E3B7821FD6}"/>
                </a:ext>
              </a:extLst>
            </p:cNvPr>
            <p:cNvSpPr/>
            <p:nvPr/>
          </p:nvSpPr>
          <p:spPr>
            <a:xfrm>
              <a:off x="2349996" y="2013991"/>
              <a:ext cx="3672408" cy="28079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4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Regulation</a:t>
              </a:r>
              <a:endParaRPr lang="en-IN" sz="14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77C64C-4FBB-78EB-05D6-1A0B96F905BA}"/>
              </a:ext>
            </a:extLst>
          </p:cNvPr>
          <p:cNvGrpSpPr/>
          <p:nvPr/>
        </p:nvGrpSpPr>
        <p:grpSpPr>
          <a:xfrm>
            <a:off x="5660926" y="1566621"/>
            <a:ext cx="2754306" cy="711846"/>
            <a:chOff x="2349996" y="2013991"/>
            <a:chExt cx="3672408" cy="9491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C74F020-4F68-CA4D-815C-0CDED3805C85}"/>
                </a:ext>
              </a:extLst>
            </p:cNvPr>
            <p:cNvSpPr/>
            <p:nvPr/>
          </p:nvSpPr>
          <p:spPr>
            <a:xfrm>
              <a:off x="2349996" y="2424783"/>
              <a:ext cx="3672408" cy="538336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Avoidance of 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human errors, quality 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and speed of 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control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,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demand based </a:t>
              </a:r>
              <a:r>
                <a:rPr lang="en-US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optimal production</a:t>
              </a:r>
              <a:r>
                <a:rPr lang="lt-LT" sz="1000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 scenario</a:t>
              </a:r>
              <a:endParaRPr lang="en-IN" sz="10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5E51A3C-560B-2B0E-5596-41058728EA96}"/>
                </a:ext>
              </a:extLst>
            </p:cNvPr>
            <p:cNvSpPr/>
            <p:nvPr/>
          </p:nvSpPr>
          <p:spPr>
            <a:xfrm>
              <a:off x="2349996" y="2013991"/>
              <a:ext cx="3672408" cy="28079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lt-LT" sz="14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Operational Efficiency</a:t>
              </a:r>
              <a:endParaRPr lang="en-IN" sz="14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47F3EAE-DA7A-A852-FEAB-C1C2E9AAEE91}"/>
              </a:ext>
            </a:extLst>
          </p:cNvPr>
          <p:cNvSpPr/>
          <p:nvPr/>
        </p:nvSpPr>
        <p:spPr>
          <a:xfrm>
            <a:off x="1147084" y="4252698"/>
            <a:ext cx="7538645" cy="59075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Realization of the digital transformation of the field, delivering real-time decision making, enhanced productivity, flexibility and agility to revolutionize the way companies manufacture, improve and distribute their products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3DB35B-9A26-3C6E-8688-EF764DAACD95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</p:spTree>
    <p:extLst>
      <p:ext uri="{BB962C8B-B14F-4D97-AF65-F5344CB8AC3E}">
        <p14:creationId xmlns:p14="http://schemas.microsoft.com/office/powerpoint/2010/main" val="287717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EDB699-B1D9-48B6-BB31-8A2C310865ED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0908C71-5096-E8D4-4818-3C338E2A7257}"/>
              </a:ext>
            </a:extLst>
          </p:cNvPr>
          <p:cNvSpPr txBox="1">
            <a:spLocks/>
          </p:cNvSpPr>
          <p:nvPr/>
        </p:nvSpPr>
        <p:spPr>
          <a:xfrm>
            <a:off x="1138404" y="789552"/>
            <a:ext cx="7552481" cy="2304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200" dirty="0">
                <a:latin typeface="Poppins" panose="00000500000000000000" pitchFamily="2" charset="0"/>
                <a:cs typeface="Poppins" panose="00000500000000000000" pitchFamily="2" charset="0"/>
              </a:rPr>
              <a:t>How many variables should be taken into account?</a:t>
            </a:r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419FBC-FB8D-A0A9-5E9C-D589FFEB09AD}"/>
              </a:ext>
            </a:extLst>
          </p:cNvPr>
          <p:cNvCxnSpPr>
            <a:cxnSpLocks/>
          </p:cNvCxnSpPr>
          <p:nvPr/>
        </p:nvCxnSpPr>
        <p:spPr>
          <a:xfrm>
            <a:off x="1164447" y="1527858"/>
            <a:ext cx="75177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7A449C-D80A-E04D-92EF-7E2DC546A1B7}"/>
              </a:ext>
            </a:extLst>
          </p:cNvPr>
          <p:cNvCxnSpPr>
            <a:cxnSpLocks/>
          </p:cNvCxnSpPr>
          <p:nvPr/>
        </p:nvCxnSpPr>
        <p:spPr>
          <a:xfrm>
            <a:off x="1164447" y="2550158"/>
            <a:ext cx="75177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124A0A2-46D9-5DAD-97BF-00A4103FD926}"/>
              </a:ext>
            </a:extLst>
          </p:cNvPr>
          <p:cNvGrpSpPr/>
          <p:nvPr/>
        </p:nvGrpSpPr>
        <p:grpSpPr>
          <a:xfrm>
            <a:off x="1164447" y="3572458"/>
            <a:ext cx="7517757" cy="1022300"/>
            <a:chOff x="1551008" y="4763277"/>
            <a:chExt cx="10023676" cy="136306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FA224B-E951-3124-7936-0993E9FC8E28}"/>
                </a:ext>
              </a:extLst>
            </p:cNvPr>
            <p:cNvCxnSpPr>
              <a:cxnSpLocks/>
            </p:cNvCxnSpPr>
            <p:nvPr/>
          </p:nvCxnSpPr>
          <p:spPr>
            <a:xfrm>
              <a:off x="1551008" y="4763277"/>
              <a:ext cx="1002367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DB73D9-EBAC-9109-5132-6FB5D8AB2404}"/>
                </a:ext>
              </a:extLst>
            </p:cNvPr>
            <p:cNvCxnSpPr>
              <a:cxnSpLocks/>
            </p:cNvCxnSpPr>
            <p:nvPr/>
          </p:nvCxnSpPr>
          <p:spPr>
            <a:xfrm>
              <a:off x="1551008" y="6126343"/>
              <a:ext cx="1002367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8890AB02-1EDA-0A57-5372-CD303D878BF4}"/>
              </a:ext>
            </a:extLst>
          </p:cNvPr>
          <p:cNvSpPr/>
          <p:nvPr/>
        </p:nvSpPr>
        <p:spPr>
          <a:xfrm>
            <a:off x="2472946" y="1664066"/>
            <a:ext cx="752168" cy="75216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A306C2-01BA-CBF0-5E5A-A816B9EE1A99}"/>
              </a:ext>
            </a:extLst>
          </p:cNvPr>
          <p:cNvSpPr/>
          <p:nvPr/>
        </p:nvSpPr>
        <p:spPr>
          <a:xfrm>
            <a:off x="2472946" y="2685224"/>
            <a:ext cx="752168" cy="75216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B92289-A5D9-B3E9-D13F-B8E807691BCF}"/>
              </a:ext>
            </a:extLst>
          </p:cNvPr>
          <p:cNvSpPr/>
          <p:nvPr/>
        </p:nvSpPr>
        <p:spPr>
          <a:xfrm>
            <a:off x="2472946" y="3707524"/>
            <a:ext cx="752168" cy="75216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D0369E-6EAE-3DF8-98EF-5C8B8E36F8F9}"/>
              </a:ext>
            </a:extLst>
          </p:cNvPr>
          <p:cNvSpPr/>
          <p:nvPr/>
        </p:nvSpPr>
        <p:spPr>
          <a:xfrm>
            <a:off x="1164447" y="1797123"/>
            <a:ext cx="1153636" cy="48605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lt-LT" sz="1200" b="1" dirty="0">
                <a:solidFill>
                  <a:schemeClr val="accent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Human brain</a:t>
            </a:r>
            <a:endParaRPr lang="en-IN" sz="1200" b="1" dirty="0">
              <a:solidFill>
                <a:schemeClr val="accent1"/>
              </a:solidFill>
              <a:latin typeface="Poppins" panose="00000500000000000000" pitchFamily="2" charset="0"/>
              <a:ea typeface="Segoe UI Black" panose="020B0A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BA4680-5D74-D9B8-594C-1977A4FD6479}"/>
              </a:ext>
            </a:extLst>
          </p:cNvPr>
          <p:cNvSpPr/>
          <p:nvPr/>
        </p:nvSpPr>
        <p:spPr>
          <a:xfrm>
            <a:off x="3491880" y="1743117"/>
            <a:ext cx="5076564" cy="59406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lt-LT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4</a:t>
            </a:r>
            <a:r>
              <a:rPr lang="en-US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variables are difficult; </a:t>
            </a:r>
            <a:r>
              <a:rPr lang="lt-LT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5</a:t>
            </a:r>
            <a:r>
              <a:rPr lang="en-US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are nearly impossible</a:t>
            </a:r>
            <a:endParaRPr lang="lt-LT" sz="1100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Graeme S. Halford, Rosemary Baker, Julie E. </a:t>
            </a:r>
            <a:r>
              <a:rPr lang="en-US" sz="700" b="0" i="0" dirty="0" err="1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McCredden</a:t>
            </a:r>
            <a:r>
              <a:rPr lang="en-US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lt-LT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US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University of Queensland </a:t>
            </a:r>
            <a:r>
              <a:rPr lang="lt-LT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en-US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and John D. Bain </a:t>
            </a:r>
            <a:r>
              <a:rPr lang="lt-LT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en-US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Griffith University</a:t>
            </a:r>
            <a:r>
              <a:rPr lang="lt-LT" sz="7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)</a:t>
            </a:r>
            <a:endParaRPr lang="lt-LT" sz="700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66B111-976D-1799-5FCC-FFDFADDB2977}"/>
              </a:ext>
            </a:extLst>
          </p:cNvPr>
          <p:cNvSpPr/>
          <p:nvPr/>
        </p:nvSpPr>
        <p:spPr>
          <a:xfrm>
            <a:off x="3491880" y="2764275"/>
            <a:ext cx="5076564" cy="59406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Microsoft Excel Solver has a limit of </a:t>
            </a:r>
            <a:r>
              <a:rPr lang="en-US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200</a:t>
            </a:r>
            <a:r>
              <a:rPr lang="en-US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decision variables</a:t>
            </a:r>
            <a:endParaRPr lang="en-IN" sz="1100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85A0C6-E626-CA73-2DDF-B521AC4D04A3}"/>
              </a:ext>
            </a:extLst>
          </p:cNvPr>
          <p:cNvSpPr/>
          <p:nvPr/>
        </p:nvSpPr>
        <p:spPr>
          <a:xfrm>
            <a:off x="1164447" y="2818281"/>
            <a:ext cx="1153636" cy="48605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lt-LT" sz="1200" b="1" dirty="0">
                <a:solidFill>
                  <a:schemeClr val="accent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Excel Solver</a:t>
            </a:r>
            <a:endParaRPr lang="en-IN" sz="1200" b="1" dirty="0">
              <a:solidFill>
                <a:schemeClr val="accent1"/>
              </a:solidFill>
              <a:latin typeface="Poppins" panose="00000500000000000000" pitchFamily="2" charset="0"/>
              <a:ea typeface="Segoe UI Black" panose="020B0A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C4A12D-84FC-8B62-DD94-15D46B8A53E5}"/>
              </a:ext>
            </a:extLst>
          </p:cNvPr>
          <p:cNvSpPr/>
          <p:nvPr/>
        </p:nvSpPr>
        <p:spPr>
          <a:xfrm>
            <a:off x="3491880" y="3786575"/>
            <a:ext cx="5076564" cy="59406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IN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Distributed Control System (DCS) </a:t>
            </a:r>
            <a:r>
              <a:rPr lang="lt-LT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of Waste burning Power plant may have </a:t>
            </a:r>
            <a:r>
              <a:rPr lang="lt-LT" sz="11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7,265</a:t>
            </a:r>
            <a:r>
              <a:rPr lang="lt-LT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 more </a:t>
            </a:r>
            <a:r>
              <a:rPr lang="lt-LT" sz="1100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measuring points</a:t>
            </a:r>
            <a:endParaRPr lang="en-IN" sz="1100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C3290-D141-7F71-1C2C-16284063CD65}"/>
              </a:ext>
            </a:extLst>
          </p:cNvPr>
          <p:cNvSpPr/>
          <p:nvPr/>
        </p:nvSpPr>
        <p:spPr>
          <a:xfrm>
            <a:off x="1164446" y="3840581"/>
            <a:ext cx="1308499" cy="486054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lt-LT" sz="1200" b="1" dirty="0">
                <a:solidFill>
                  <a:schemeClr val="accent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DCS</a:t>
            </a:r>
            <a:endParaRPr lang="en-IN" sz="1200" b="1" dirty="0">
              <a:solidFill>
                <a:schemeClr val="accent1"/>
              </a:solidFill>
              <a:latin typeface="Poppins" panose="00000500000000000000" pitchFamily="2" charset="0"/>
              <a:ea typeface="Segoe UI Black" panose="020B0A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B21522EB-2B67-D369-5AAA-9068F5EBF4AB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5585156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lt-LT" sz="2800" dirty="0">
                <a:latin typeface="Poppins" panose="00000500000000000000" pitchFamily="2" charset="0"/>
                <a:cs typeface="Poppins" panose="00000500000000000000" pitchFamily="2" charset="0"/>
              </a:rPr>
              <a:t>Cognitive limitations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2B286A-3E10-544B-8ADF-D6819B221E1A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pic>
        <p:nvPicPr>
          <p:cNvPr id="22" name="Graphic 21" descr="Brain in head outline">
            <a:extLst>
              <a:ext uri="{FF2B5EF4-FFF2-40B4-BE49-F238E27FC236}">
                <a16:creationId xmlns:a16="http://schemas.microsoft.com/office/drawing/2014/main" id="{05AC69D0-EE1F-94CB-10BE-D07393F0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2527" y="1769033"/>
            <a:ext cx="513003" cy="5130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2B710A-704C-EB5D-07CB-F2FA0ABCF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527" y="3824357"/>
            <a:ext cx="518503" cy="5185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29BBD6-4495-9D40-79D2-E25C4662E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883" y="2859782"/>
            <a:ext cx="391949" cy="38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80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97736-E391-759D-878F-5AE61D34C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9" descr="A person holding a tablet&#10;&#10;Description automatically generated">
            <a:extLst>
              <a:ext uri="{FF2B5EF4-FFF2-40B4-BE49-F238E27FC236}">
                <a16:creationId xmlns:a16="http://schemas.microsoft.com/office/drawing/2014/main" id="{7EF9C2A0-55F2-D3C3-EF30-BB8089B0C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0" r="11416"/>
          <a:stretch/>
        </p:blipFill>
        <p:spPr>
          <a:xfrm>
            <a:off x="5220444" y="0"/>
            <a:ext cx="3924300" cy="5143500"/>
          </a:xfrm>
          <a:custGeom>
            <a:avLst/>
            <a:gdLst>
              <a:gd name="connsiteX0" fmla="*/ 1015876 w 5230317"/>
              <a:gd name="connsiteY0" fmla="*/ 0 h 6858000"/>
              <a:gd name="connsiteX1" fmla="*/ 5230317 w 5230317"/>
              <a:gd name="connsiteY1" fmla="*/ 0 h 6858000"/>
              <a:gd name="connsiteX2" fmla="*/ 5230317 w 5230317"/>
              <a:gd name="connsiteY2" fmla="*/ 6858000 h 6858000"/>
              <a:gd name="connsiteX3" fmla="*/ 1015876 w 5230317"/>
              <a:gd name="connsiteY3" fmla="*/ 6858000 h 6858000"/>
              <a:gd name="connsiteX4" fmla="*/ 0 w 5230317"/>
              <a:gd name="connsiteY4" fmla="*/ 5842124 h 6858000"/>
              <a:gd name="connsiteX5" fmla="*/ 0 w 5230317"/>
              <a:gd name="connsiteY5" fmla="*/ 1015876 h 6858000"/>
              <a:gd name="connsiteX6" fmla="*/ 1015876 w 5230317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30317" h="6858000">
                <a:moveTo>
                  <a:pt x="1015876" y="0"/>
                </a:moveTo>
                <a:lnTo>
                  <a:pt x="5230317" y="0"/>
                </a:lnTo>
                <a:lnTo>
                  <a:pt x="5230317" y="6858000"/>
                </a:lnTo>
                <a:lnTo>
                  <a:pt x="1015876" y="6858000"/>
                </a:lnTo>
                <a:cubicBezTo>
                  <a:pt x="454823" y="6858000"/>
                  <a:pt x="0" y="6403177"/>
                  <a:pt x="0" y="5842124"/>
                </a:cubicBezTo>
                <a:lnTo>
                  <a:pt x="0" y="1015876"/>
                </a:lnTo>
                <a:cubicBezTo>
                  <a:pt x="0" y="454823"/>
                  <a:pt x="454823" y="0"/>
                  <a:pt x="1015876" y="0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264728-2F90-E67F-D6BE-B472284394BE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DFE9E-8D00-52CC-6757-606DD1851287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30665-167E-DEBE-ECD2-9000854CAA17}"/>
              </a:ext>
            </a:extLst>
          </p:cNvPr>
          <p:cNvSpPr/>
          <p:nvPr/>
        </p:nvSpPr>
        <p:spPr>
          <a:xfrm>
            <a:off x="1144568" y="1535448"/>
            <a:ext cx="3924300" cy="167283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10575B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Cloud Solution, designed to increase industrial process energy efficiency and reduce resource consumption through continuous monitoring and automatic process </a:t>
            </a:r>
            <a:r>
              <a:rPr lang="lt-LT" sz="1400" dirty="0">
                <a:solidFill>
                  <a:srgbClr val="10575B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control</a:t>
            </a:r>
            <a:r>
              <a:rPr lang="en-US" sz="1400" dirty="0">
                <a:solidFill>
                  <a:srgbClr val="10575B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lt-LT" sz="1400" dirty="0">
                <a:solidFill>
                  <a:srgbClr val="10575B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according to real time data</a:t>
            </a:r>
            <a:endParaRPr lang="en-US" sz="1400" dirty="0">
              <a:solidFill>
                <a:srgbClr val="10575B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832A78-88D1-99C2-3657-4301F28ACC99}"/>
              </a:ext>
            </a:extLst>
          </p:cNvPr>
          <p:cNvGrpSpPr/>
          <p:nvPr/>
        </p:nvGrpSpPr>
        <p:grpSpPr>
          <a:xfrm>
            <a:off x="1144568" y="3606175"/>
            <a:ext cx="2352020" cy="889954"/>
            <a:chOff x="1144568" y="3606175"/>
            <a:chExt cx="2352020" cy="88995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6AB6E4-8F14-EA45-09C0-74F0DF2C6098}"/>
                </a:ext>
              </a:extLst>
            </p:cNvPr>
            <p:cNvSpPr/>
            <p:nvPr/>
          </p:nvSpPr>
          <p:spPr>
            <a:xfrm>
              <a:off x="1144568" y="3606175"/>
              <a:ext cx="2352020" cy="8899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0E99F7-8A37-EEE7-BB6F-A016E6FB9EB8}"/>
                </a:ext>
              </a:extLst>
            </p:cNvPr>
            <p:cNvSpPr txBox="1"/>
            <p:nvPr/>
          </p:nvSpPr>
          <p:spPr>
            <a:xfrm>
              <a:off x="1961405" y="3831862"/>
              <a:ext cx="1407723" cy="4385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IN" sz="1100" dirty="0">
                  <a:solidFill>
                    <a:schemeClr val="accent2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Hardware vendor independent</a:t>
              </a:r>
              <a:endParaRPr lang="en-US" sz="11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9" name="Graphic 8" descr="Tools outline">
              <a:extLst>
                <a:ext uri="{FF2B5EF4-FFF2-40B4-BE49-F238E27FC236}">
                  <a16:creationId xmlns:a16="http://schemas.microsoft.com/office/drawing/2014/main" id="{BFFF5D5E-64C1-B8C2-C9B7-57AD48200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6306" y="3831862"/>
              <a:ext cx="438581" cy="43858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DBD53-FC80-529D-6757-627137C44584}"/>
              </a:ext>
            </a:extLst>
          </p:cNvPr>
          <p:cNvGrpSpPr/>
          <p:nvPr/>
        </p:nvGrpSpPr>
        <p:grpSpPr>
          <a:xfrm>
            <a:off x="3643451" y="3606175"/>
            <a:ext cx="2352020" cy="889954"/>
            <a:chOff x="3643451" y="3606175"/>
            <a:chExt cx="2352020" cy="8899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1BA5BC4-8813-B2F4-C53E-611456996985}"/>
                </a:ext>
              </a:extLst>
            </p:cNvPr>
            <p:cNvSpPr/>
            <p:nvPr/>
          </p:nvSpPr>
          <p:spPr>
            <a:xfrm>
              <a:off x="3643451" y="3606175"/>
              <a:ext cx="2352020" cy="8899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2" name="Graphic 11" descr="Microscope outline">
              <a:extLst>
                <a:ext uri="{FF2B5EF4-FFF2-40B4-BE49-F238E27FC236}">
                  <a16:creationId xmlns:a16="http://schemas.microsoft.com/office/drawing/2014/main" id="{04E111BC-D256-6D6A-D1AB-169870222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36414" y="3779119"/>
              <a:ext cx="544065" cy="5440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CA05CD-9288-129C-D0A0-EBEACC95A705}"/>
                </a:ext>
              </a:extLst>
            </p:cNvPr>
            <p:cNvSpPr txBox="1"/>
            <p:nvPr/>
          </p:nvSpPr>
          <p:spPr>
            <a:xfrm>
              <a:off x="4463760" y="3831862"/>
              <a:ext cx="1420505" cy="4385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IN" sz="1100" dirty="0">
                  <a:solidFill>
                    <a:schemeClr val="accent2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No additional equipment required </a:t>
              </a:r>
              <a:endParaRPr lang="en-US" sz="11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4" name="Graphic 13" descr="No sign outline">
              <a:extLst>
                <a:ext uri="{FF2B5EF4-FFF2-40B4-BE49-F238E27FC236}">
                  <a16:creationId xmlns:a16="http://schemas.microsoft.com/office/drawing/2014/main" id="{CEC3A3D2-29CC-5E4C-78AB-E902B1F15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16798" y="3683806"/>
              <a:ext cx="769945" cy="769945"/>
            </a:xfrm>
            <a:prstGeom prst="rect">
              <a:avLst/>
            </a:prstGeom>
          </p:spPr>
        </p:pic>
      </p:grpSp>
      <p:sp>
        <p:nvSpPr>
          <p:cNvPr id="15" name="Title 9">
            <a:extLst>
              <a:ext uri="{FF2B5EF4-FFF2-40B4-BE49-F238E27FC236}">
                <a16:creationId xmlns:a16="http://schemas.microsoft.com/office/drawing/2014/main" id="{4D655A35-B31E-2C07-2768-D440726C139B}"/>
              </a:ext>
            </a:extLst>
          </p:cNvPr>
          <p:cNvSpPr txBox="1">
            <a:spLocks/>
          </p:cNvSpPr>
          <p:nvPr/>
        </p:nvSpPr>
        <p:spPr>
          <a:xfrm>
            <a:off x="1147085" y="205981"/>
            <a:ext cx="3609972" cy="931576"/>
          </a:xfrm>
          <a:prstGeom prst="rect">
            <a:avLst/>
          </a:prstGeom>
        </p:spPr>
        <p:txBody>
          <a:bodyPr/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lt-LT" sz="2800" b="1" dirty="0">
                <a:solidFill>
                  <a:srgbClr val="10575B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Intelligent</a:t>
            </a:r>
            <a:endParaRPr lang="en-US" sz="2800" b="1" dirty="0">
              <a:solidFill>
                <a:srgbClr val="10575B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r>
              <a:rPr lang="en-US" sz="2800" b="1" dirty="0">
                <a:solidFill>
                  <a:srgbClr val="10575B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Digital Twin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72ACD-D620-7064-48A9-9DCFE9BCA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6F00FD-5336-B5B7-4E97-061973B88A49}"/>
              </a:ext>
            </a:extLst>
          </p:cNvPr>
          <p:cNvGrpSpPr/>
          <p:nvPr/>
        </p:nvGrpSpPr>
        <p:grpSpPr>
          <a:xfrm flipH="1">
            <a:off x="5848082" y="1590113"/>
            <a:ext cx="2834643" cy="2977870"/>
            <a:chOff x="8550365" y="2172818"/>
            <a:chExt cx="3779524" cy="397049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1911BE6-731F-E958-B7B4-0F1831CFB123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11933134" y="2640889"/>
              <a:ext cx="396755" cy="149978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AF5BA6D-70A7-F2D9-8E82-806E898070EA}"/>
                </a:ext>
              </a:extLst>
            </p:cNvPr>
            <p:cNvCxnSpPr>
              <a:stCxn id="23" idx="3"/>
            </p:cNvCxnSpPr>
            <p:nvPr/>
          </p:nvCxnSpPr>
          <p:spPr>
            <a:xfrm>
              <a:off x="11933134" y="3652339"/>
              <a:ext cx="396755" cy="48833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22D284E-8DCC-C4FE-CFE2-E874FB9D0EAB}"/>
                </a:ext>
              </a:extLst>
            </p:cNvPr>
            <p:cNvCxnSpPr>
              <a:stCxn id="21" idx="3"/>
            </p:cNvCxnSpPr>
            <p:nvPr/>
          </p:nvCxnSpPr>
          <p:spPr>
            <a:xfrm flipV="1">
              <a:off x="11933134" y="4140670"/>
              <a:ext cx="396755" cy="52311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2C3729F-BF9E-7412-C819-31B630B4CDA4}"/>
                </a:ext>
              </a:extLst>
            </p:cNvPr>
            <p:cNvCxnSpPr>
              <a:stCxn id="19" idx="3"/>
            </p:cNvCxnSpPr>
            <p:nvPr/>
          </p:nvCxnSpPr>
          <p:spPr>
            <a:xfrm flipV="1">
              <a:off x="11933134" y="4140670"/>
              <a:ext cx="396755" cy="153457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7EED81-CC2A-D916-943E-EBF4C0BB9DFE}"/>
                </a:ext>
              </a:extLst>
            </p:cNvPr>
            <p:cNvGrpSpPr/>
            <p:nvPr/>
          </p:nvGrpSpPr>
          <p:grpSpPr>
            <a:xfrm>
              <a:off x="8550365" y="2172818"/>
              <a:ext cx="3382769" cy="936142"/>
              <a:chOff x="1554480" y="2172818"/>
              <a:chExt cx="3382769" cy="9361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504BBF9-3552-3627-4145-C3E4D85679EF}"/>
                  </a:ext>
                </a:extLst>
              </p:cNvPr>
              <p:cNvSpPr/>
              <p:nvPr/>
            </p:nvSpPr>
            <p:spPr>
              <a:xfrm>
                <a:off x="1554480" y="2172818"/>
                <a:ext cx="3382769" cy="9361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6BDE6DA-9734-89F9-8E34-CCB77E2A4A7A}"/>
                  </a:ext>
                </a:extLst>
              </p:cNvPr>
              <p:cNvSpPr/>
              <p:nvPr/>
            </p:nvSpPr>
            <p:spPr>
              <a:xfrm>
                <a:off x="4180114" y="2353506"/>
                <a:ext cx="574766" cy="574766"/>
              </a:xfrm>
              <a:prstGeom prst="ellipse">
                <a:avLst/>
              </a:prstGeom>
              <a:solidFill>
                <a:srgbClr val="9ACD3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DBA76A-92F6-262C-33FF-4A48D88AD01A}"/>
                </a:ext>
              </a:extLst>
            </p:cNvPr>
            <p:cNvGrpSpPr/>
            <p:nvPr/>
          </p:nvGrpSpPr>
          <p:grpSpPr>
            <a:xfrm>
              <a:off x="8550365" y="3184268"/>
              <a:ext cx="3382769" cy="936142"/>
              <a:chOff x="1554480" y="2172818"/>
              <a:chExt cx="3382769" cy="9361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222BBC5-9FEA-EDB4-2C58-00AF402D1047}"/>
                  </a:ext>
                </a:extLst>
              </p:cNvPr>
              <p:cNvSpPr/>
              <p:nvPr/>
            </p:nvSpPr>
            <p:spPr>
              <a:xfrm>
                <a:off x="1554480" y="2172818"/>
                <a:ext cx="3382769" cy="9361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0C44D73-84C7-9EA0-E564-DC0DDA729CD0}"/>
                  </a:ext>
                </a:extLst>
              </p:cNvPr>
              <p:cNvSpPr/>
              <p:nvPr/>
            </p:nvSpPr>
            <p:spPr>
              <a:xfrm>
                <a:off x="4180114" y="2353506"/>
                <a:ext cx="574766" cy="574766"/>
              </a:xfrm>
              <a:prstGeom prst="ellipse">
                <a:avLst/>
              </a:prstGeom>
              <a:solidFill>
                <a:srgbClr val="616BF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8AF524-D556-EBCE-92A7-C3228AFCAB05}"/>
                </a:ext>
              </a:extLst>
            </p:cNvPr>
            <p:cNvGrpSpPr/>
            <p:nvPr/>
          </p:nvGrpSpPr>
          <p:grpSpPr>
            <a:xfrm>
              <a:off x="8550365" y="4195718"/>
              <a:ext cx="3382769" cy="936142"/>
              <a:chOff x="1554480" y="2172818"/>
              <a:chExt cx="3382769" cy="936142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C37F24B-4C44-7BA9-EED7-EEE7AE24ECC2}"/>
                  </a:ext>
                </a:extLst>
              </p:cNvPr>
              <p:cNvSpPr/>
              <p:nvPr/>
            </p:nvSpPr>
            <p:spPr>
              <a:xfrm>
                <a:off x="1554480" y="2172818"/>
                <a:ext cx="3382769" cy="9361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EA7009B-395C-5A0E-5CC7-9384778DBDF6}"/>
                  </a:ext>
                </a:extLst>
              </p:cNvPr>
              <p:cNvSpPr/>
              <p:nvPr/>
            </p:nvSpPr>
            <p:spPr>
              <a:xfrm>
                <a:off x="4180114" y="2353506"/>
                <a:ext cx="574766" cy="574766"/>
              </a:xfrm>
              <a:prstGeom prst="ellipse">
                <a:avLst/>
              </a:prstGeom>
              <a:solidFill>
                <a:srgbClr val="D9564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1699485-394C-08C6-E1C3-1F5375FA63F8}"/>
                </a:ext>
              </a:extLst>
            </p:cNvPr>
            <p:cNvGrpSpPr/>
            <p:nvPr/>
          </p:nvGrpSpPr>
          <p:grpSpPr>
            <a:xfrm>
              <a:off x="8550365" y="5207169"/>
              <a:ext cx="3382769" cy="936142"/>
              <a:chOff x="1554480" y="2172818"/>
              <a:chExt cx="3382769" cy="93614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143B2D7-10C6-D61A-EF1F-B11FA7461A04}"/>
                  </a:ext>
                </a:extLst>
              </p:cNvPr>
              <p:cNvSpPr/>
              <p:nvPr/>
            </p:nvSpPr>
            <p:spPr>
              <a:xfrm>
                <a:off x="1554480" y="2172818"/>
                <a:ext cx="3382769" cy="93614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C7A5CF3-86FA-796D-6C08-2FBAEC8E06D5}"/>
                  </a:ext>
                </a:extLst>
              </p:cNvPr>
              <p:cNvSpPr/>
              <p:nvPr/>
            </p:nvSpPr>
            <p:spPr>
              <a:xfrm>
                <a:off x="4180114" y="2353506"/>
                <a:ext cx="574766" cy="574766"/>
              </a:xfrm>
              <a:prstGeom prst="ellipse">
                <a:avLst/>
              </a:prstGeom>
              <a:solidFill>
                <a:srgbClr val="E0C05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7BCB8E-621F-6AB0-78A4-88AF65CCCED6}"/>
                </a:ext>
              </a:extLst>
            </p:cNvPr>
            <p:cNvSpPr txBox="1"/>
            <p:nvPr/>
          </p:nvSpPr>
          <p:spPr>
            <a:xfrm>
              <a:off x="11260707" y="2475749"/>
              <a:ext cx="403334" cy="3208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sz="1350" dirty="0">
                  <a:solidFill>
                    <a:schemeClr val="bg1"/>
                  </a:solidFill>
                  <a:latin typeface="Poppins" panose="00000500000000000000" pitchFamily="2" charset="0"/>
                  <a:ea typeface="Segoe UI Black" panose="020B0A02040204020203" pitchFamily="34" charset="0"/>
                  <a:cs typeface="Poppins" panose="00000500000000000000" pitchFamily="2" charset="0"/>
                </a:rPr>
                <a:t>01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6E9C39-B191-97B7-99C4-CF1B26305EA4}"/>
                </a:ext>
              </a:extLst>
            </p:cNvPr>
            <p:cNvSpPr txBox="1"/>
            <p:nvPr/>
          </p:nvSpPr>
          <p:spPr>
            <a:xfrm>
              <a:off x="11260707" y="3491918"/>
              <a:ext cx="403334" cy="3208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sz="1350" dirty="0">
                  <a:solidFill>
                    <a:schemeClr val="bg1"/>
                  </a:solidFill>
                  <a:latin typeface="Poppins" panose="00000500000000000000" pitchFamily="2" charset="0"/>
                  <a:ea typeface="Segoe UI Black" panose="020B0A02040204020203" pitchFamily="34" charset="0"/>
                  <a:cs typeface="Poppins" panose="00000500000000000000" pitchFamily="2" charset="0"/>
                </a:rPr>
                <a:t>02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272257-2651-7EE8-3363-DFF6D091C4EC}"/>
                </a:ext>
              </a:extLst>
            </p:cNvPr>
            <p:cNvSpPr txBox="1"/>
            <p:nvPr/>
          </p:nvSpPr>
          <p:spPr>
            <a:xfrm>
              <a:off x="11260707" y="4503368"/>
              <a:ext cx="403334" cy="3208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sz="1350" dirty="0">
                  <a:solidFill>
                    <a:schemeClr val="bg1"/>
                  </a:solidFill>
                  <a:latin typeface="Poppins" panose="00000500000000000000" pitchFamily="2" charset="0"/>
                  <a:ea typeface="Segoe UI Black" panose="020B0A02040204020203" pitchFamily="34" charset="0"/>
                  <a:cs typeface="Poppins" panose="00000500000000000000" pitchFamily="2" charset="0"/>
                </a:rPr>
                <a:t>03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52970B-AF1F-EC62-F192-2A77CE353280}"/>
                </a:ext>
              </a:extLst>
            </p:cNvPr>
            <p:cNvSpPr txBox="1"/>
            <p:nvPr/>
          </p:nvSpPr>
          <p:spPr>
            <a:xfrm>
              <a:off x="11260707" y="5514819"/>
              <a:ext cx="403334" cy="3208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sz="1350" dirty="0">
                  <a:solidFill>
                    <a:schemeClr val="bg1"/>
                  </a:solidFill>
                  <a:latin typeface="Poppins" panose="00000500000000000000" pitchFamily="2" charset="0"/>
                  <a:ea typeface="Segoe UI Black" panose="020B0A02040204020203" pitchFamily="34" charset="0"/>
                  <a:cs typeface="Poppins" panose="00000500000000000000" pitchFamily="2" charset="0"/>
                </a:rPr>
                <a:t>04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092C6A-124D-2E1B-1A78-C47EB7ED2DE3}"/>
                </a:ext>
              </a:extLst>
            </p:cNvPr>
            <p:cNvSpPr txBox="1"/>
            <p:nvPr/>
          </p:nvSpPr>
          <p:spPr>
            <a:xfrm>
              <a:off x="8890757" y="2353977"/>
              <a:ext cx="2072080" cy="57382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12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BIOMASS BOILER</a:t>
              </a:r>
              <a:endParaRPr lang="en-IN" sz="9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028B0E-F087-B05A-415A-F921D9F2C99C}"/>
                </a:ext>
              </a:extLst>
            </p:cNvPr>
            <p:cNvSpPr txBox="1"/>
            <p:nvPr/>
          </p:nvSpPr>
          <p:spPr>
            <a:xfrm>
              <a:off x="8890758" y="3365427"/>
              <a:ext cx="2072079" cy="57382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12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VENTILATION</a:t>
              </a:r>
              <a:endParaRPr lang="en-IN" sz="9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CEABF1-1D40-00BB-85DA-37623FB2D43A}"/>
                </a:ext>
              </a:extLst>
            </p:cNvPr>
            <p:cNvSpPr txBox="1"/>
            <p:nvPr/>
          </p:nvSpPr>
          <p:spPr>
            <a:xfrm>
              <a:off x="8986766" y="4376876"/>
              <a:ext cx="1976069" cy="57382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12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DISTRICT HEATING</a:t>
              </a:r>
              <a:endParaRPr lang="en-IN" sz="9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95A913-3F07-B2E8-95ED-7BF7EF897DE9}"/>
                </a:ext>
              </a:extLst>
            </p:cNvPr>
            <p:cNvSpPr txBox="1"/>
            <p:nvPr/>
          </p:nvSpPr>
          <p:spPr>
            <a:xfrm>
              <a:off x="8653790" y="5388328"/>
              <a:ext cx="2309045" cy="57382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IN" sz="1200" b="1" dirty="0">
                  <a:solidFill>
                    <a:schemeClr val="accent1"/>
                  </a:solidFill>
                  <a:latin typeface="Poppins" panose="00000500000000000000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PET BOTTLE BLOWING</a:t>
              </a:r>
              <a:endParaRPr lang="en-IN" sz="9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FED57C-9EDD-786A-7DA5-17ADE1E0D5DC}"/>
              </a:ext>
            </a:extLst>
          </p:cNvPr>
          <p:cNvCxnSpPr>
            <a:cxnSpLocks/>
            <a:stCxn id="34" idx="3"/>
            <a:endCxn id="53" idx="2"/>
          </p:cNvCxnSpPr>
          <p:nvPr/>
        </p:nvCxnSpPr>
        <p:spPr>
          <a:xfrm>
            <a:off x="3701243" y="1941166"/>
            <a:ext cx="297566" cy="11248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C62EEB-B34C-CC7A-4425-C07F3E153228}"/>
              </a:ext>
            </a:extLst>
          </p:cNvPr>
          <p:cNvCxnSpPr>
            <a:stCxn id="37" idx="3"/>
            <a:endCxn id="53" idx="2"/>
          </p:cNvCxnSpPr>
          <p:nvPr/>
        </p:nvCxnSpPr>
        <p:spPr>
          <a:xfrm>
            <a:off x="3701243" y="2699754"/>
            <a:ext cx="297566" cy="3662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A7A9D8-0C9C-E22D-2172-956445BC6F72}"/>
              </a:ext>
            </a:extLst>
          </p:cNvPr>
          <p:cNvCxnSpPr>
            <a:stCxn id="40" idx="3"/>
            <a:endCxn id="53" idx="2"/>
          </p:cNvCxnSpPr>
          <p:nvPr/>
        </p:nvCxnSpPr>
        <p:spPr>
          <a:xfrm flipV="1">
            <a:off x="3701243" y="3066002"/>
            <a:ext cx="297566" cy="39233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196095-60F1-388B-88CF-2EC0108CB528}"/>
              </a:ext>
            </a:extLst>
          </p:cNvPr>
          <p:cNvCxnSpPr>
            <a:stCxn id="43" idx="3"/>
            <a:endCxn id="53" idx="2"/>
          </p:cNvCxnSpPr>
          <p:nvPr/>
        </p:nvCxnSpPr>
        <p:spPr>
          <a:xfrm flipV="1">
            <a:off x="3701243" y="3066001"/>
            <a:ext cx="297566" cy="115092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47F6973-E6CC-B43B-E196-873A5A8FD377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Elipse 12">
            <a:extLst>
              <a:ext uri="{FF2B5EF4-FFF2-40B4-BE49-F238E27FC236}">
                <a16:creationId xmlns:a16="http://schemas.microsoft.com/office/drawing/2014/main" id="{330AFD7F-A792-6EFA-7575-A483482F94D9}"/>
              </a:ext>
            </a:extLst>
          </p:cNvPr>
          <p:cNvSpPr/>
          <p:nvPr/>
        </p:nvSpPr>
        <p:spPr>
          <a:xfrm>
            <a:off x="4130922" y="2283718"/>
            <a:ext cx="1564569" cy="1564568"/>
          </a:xfrm>
          <a:prstGeom prst="ellipse">
            <a:avLst/>
          </a:prstGeom>
          <a:solidFill>
            <a:srgbClr val="007D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>
              <a:solidFill>
                <a:schemeClr val="tx1">
                  <a:lumMod val="95000"/>
                  <a:lumOff val="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BC1F659-7B13-F17C-C651-E938674F576D}"/>
              </a:ext>
            </a:extLst>
          </p:cNvPr>
          <p:cNvGrpSpPr/>
          <p:nvPr/>
        </p:nvGrpSpPr>
        <p:grpSpPr>
          <a:xfrm>
            <a:off x="1164166" y="1590112"/>
            <a:ext cx="2537077" cy="702107"/>
            <a:chOff x="1554480" y="2172818"/>
            <a:chExt cx="3382769" cy="9361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322EE67-6800-FADE-F8B9-16D8F8466876}"/>
                </a:ext>
              </a:extLst>
            </p:cNvPr>
            <p:cNvSpPr/>
            <p:nvPr/>
          </p:nvSpPr>
          <p:spPr>
            <a:xfrm>
              <a:off x="1554480" y="2172818"/>
              <a:ext cx="3382769" cy="93614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72FF291-4056-C81D-0340-3228262E69A5}"/>
                </a:ext>
              </a:extLst>
            </p:cNvPr>
            <p:cNvSpPr/>
            <p:nvPr/>
          </p:nvSpPr>
          <p:spPr>
            <a:xfrm>
              <a:off x="4180114" y="2353506"/>
              <a:ext cx="574766" cy="574766"/>
            </a:xfrm>
            <a:prstGeom prst="ellipse">
              <a:avLst/>
            </a:prstGeom>
            <a:solidFill>
              <a:srgbClr val="46BBC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C05CEB-F6FA-C193-6768-37F12981D6A5}"/>
              </a:ext>
            </a:extLst>
          </p:cNvPr>
          <p:cNvGrpSpPr/>
          <p:nvPr/>
        </p:nvGrpSpPr>
        <p:grpSpPr>
          <a:xfrm>
            <a:off x="1164166" y="2348700"/>
            <a:ext cx="2537077" cy="702107"/>
            <a:chOff x="1554480" y="2172818"/>
            <a:chExt cx="3382769" cy="93614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C52A632-F44D-82E0-E042-81B1CFF17D95}"/>
                </a:ext>
              </a:extLst>
            </p:cNvPr>
            <p:cNvSpPr/>
            <p:nvPr/>
          </p:nvSpPr>
          <p:spPr>
            <a:xfrm>
              <a:off x="1554480" y="2172818"/>
              <a:ext cx="3382769" cy="93614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9974EFD-388C-1717-FE34-FA0175397F1A}"/>
                </a:ext>
              </a:extLst>
            </p:cNvPr>
            <p:cNvSpPr/>
            <p:nvPr/>
          </p:nvSpPr>
          <p:spPr>
            <a:xfrm>
              <a:off x="4180114" y="2353506"/>
              <a:ext cx="574766" cy="574766"/>
            </a:xfrm>
            <a:prstGeom prst="ellipse">
              <a:avLst/>
            </a:prstGeom>
            <a:solidFill>
              <a:srgbClr val="2BB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E2D2D-450F-8AE2-3123-9DA81F2A68AF}"/>
              </a:ext>
            </a:extLst>
          </p:cNvPr>
          <p:cNvGrpSpPr/>
          <p:nvPr/>
        </p:nvGrpSpPr>
        <p:grpSpPr>
          <a:xfrm>
            <a:off x="1164166" y="3107287"/>
            <a:ext cx="2537077" cy="702107"/>
            <a:chOff x="1554480" y="2172818"/>
            <a:chExt cx="3382769" cy="9361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CCF3196-1FC1-B71F-5288-F23C2B7386DD}"/>
                </a:ext>
              </a:extLst>
            </p:cNvPr>
            <p:cNvSpPr/>
            <p:nvPr/>
          </p:nvSpPr>
          <p:spPr>
            <a:xfrm>
              <a:off x="1554480" y="2172818"/>
              <a:ext cx="3382769" cy="93614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592E3B2-FFC5-4A1B-3D7E-2B603848053F}"/>
                </a:ext>
              </a:extLst>
            </p:cNvPr>
            <p:cNvSpPr/>
            <p:nvPr/>
          </p:nvSpPr>
          <p:spPr>
            <a:xfrm>
              <a:off x="4180114" y="2353506"/>
              <a:ext cx="574766" cy="574766"/>
            </a:xfrm>
            <a:prstGeom prst="ellipse">
              <a:avLst/>
            </a:prstGeom>
            <a:solidFill>
              <a:srgbClr val="E974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CC1058-EF75-5A85-A8C5-B75F40975B96}"/>
              </a:ext>
            </a:extLst>
          </p:cNvPr>
          <p:cNvGrpSpPr/>
          <p:nvPr/>
        </p:nvGrpSpPr>
        <p:grpSpPr>
          <a:xfrm>
            <a:off x="1164166" y="3865876"/>
            <a:ext cx="2537077" cy="702107"/>
            <a:chOff x="1554480" y="2172818"/>
            <a:chExt cx="3382769" cy="93614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6F33F10-7D6A-2B6D-E8F6-D5E6623ABD5F}"/>
                </a:ext>
              </a:extLst>
            </p:cNvPr>
            <p:cNvSpPr/>
            <p:nvPr/>
          </p:nvSpPr>
          <p:spPr>
            <a:xfrm>
              <a:off x="1554480" y="2172818"/>
              <a:ext cx="3382769" cy="93614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3645180-57EE-B2CC-89B9-7D331FC35B90}"/>
                </a:ext>
              </a:extLst>
            </p:cNvPr>
            <p:cNvSpPr/>
            <p:nvPr/>
          </p:nvSpPr>
          <p:spPr>
            <a:xfrm>
              <a:off x="4180114" y="2353506"/>
              <a:ext cx="574766" cy="574766"/>
            </a:xfrm>
            <a:prstGeom prst="ellipse">
              <a:avLst/>
            </a:prstGeom>
            <a:solidFill>
              <a:srgbClr val="B358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2FF316F-83C1-298C-2506-D0A07E5182AE}"/>
              </a:ext>
            </a:extLst>
          </p:cNvPr>
          <p:cNvSpPr txBox="1"/>
          <p:nvPr/>
        </p:nvSpPr>
        <p:spPr>
          <a:xfrm>
            <a:off x="3196922" y="1817311"/>
            <a:ext cx="302501" cy="2406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1350" dirty="0">
                <a:solidFill>
                  <a:schemeClr val="bg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56D30E-609F-6C9C-D97A-0748BDDEE526}"/>
              </a:ext>
            </a:extLst>
          </p:cNvPr>
          <p:cNvSpPr txBox="1"/>
          <p:nvPr/>
        </p:nvSpPr>
        <p:spPr>
          <a:xfrm>
            <a:off x="3196922" y="2579437"/>
            <a:ext cx="302501" cy="2406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1350" dirty="0">
                <a:solidFill>
                  <a:schemeClr val="bg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F956E2-FD88-A8F3-6990-ED52271B20C9}"/>
              </a:ext>
            </a:extLst>
          </p:cNvPr>
          <p:cNvSpPr txBox="1"/>
          <p:nvPr/>
        </p:nvSpPr>
        <p:spPr>
          <a:xfrm>
            <a:off x="3196922" y="3338025"/>
            <a:ext cx="302501" cy="2406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1350" dirty="0">
                <a:solidFill>
                  <a:schemeClr val="bg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58AC8A-7502-89EB-AC27-A5B72FE81501}"/>
              </a:ext>
            </a:extLst>
          </p:cNvPr>
          <p:cNvSpPr txBox="1"/>
          <p:nvPr/>
        </p:nvSpPr>
        <p:spPr>
          <a:xfrm>
            <a:off x="3196922" y="4096613"/>
            <a:ext cx="302501" cy="2406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IN" sz="1350" dirty="0">
                <a:solidFill>
                  <a:schemeClr val="bg1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04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688585-ED07-56F3-5708-80ADE9ABAA24}"/>
              </a:ext>
            </a:extLst>
          </p:cNvPr>
          <p:cNvSpPr txBox="1"/>
          <p:nvPr/>
        </p:nvSpPr>
        <p:spPr>
          <a:xfrm>
            <a:off x="1550803" y="1725982"/>
            <a:ext cx="1485181" cy="43036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IN" sz="12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REFRIGERATION</a:t>
            </a:r>
            <a:endParaRPr lang="en-IN" sz="9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39A442-8555-B95A-B210-FE63162CFE8B}"/>
              </a:ext>
            </a:extLst>
          </p:cNvPr>
          <p:cNvSpPr txBox="1"/>
          <p:nvPr/>
        </p:nvSpPr>
        <p:spPr>
          <a:xfrm>
            <a:off x="1256747" y="2484569"/>
            <a:ext cx="1779238" cy="43036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IN" sz="12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BUIDING MANAGEMENT</a:t>
            </a:r>
            <a:endParaRPr lang="en-IN" sz="9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5ABFDB-6404-6F0C-B995-94AE56A3B07F}"/>
              </a:ext>
            </a:extLst>
          </p:cNvPr>
          <p:cNvSpPr txBox="1"/>
          <p:nvPr/>
        </p:nvSpPr>
        <p:spPr>
          <a:xfrm>
            <a:off x="1300957" y="3243157"/>
            <a:ext cx="1735028" cy="43036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IN" sz="12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MALT &amp; MILK POWDER DRYING</a:t>
            </a:r>
            <a:endParaRPr lang="en-IN" sz="9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C9466E-D61A-9AAD-E54B-C455E1A3FB56}"/>
              </a:ext>
            </a:extLst>
          </p:cNvPr>
          <p:cNvSpPr txBox="1"/>
          <p:nvPr/>
        </p:nvSpPr>
        <p:spPr>
          <a:xfrm>
            <a:off x="1587322" y="4001746"/>
            <a:ext cx="1442549" cy="43036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IN" sz="1200" b="1" dirty="0">
                <a:solidFill>
                  <a:schemeClr val="accent1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WASTE TO ENERGY</a:t>
            </a:r>
            <a:endParaRPr lang="en-IN" sz="900" b="1" dirty="0">
              <a:solidFill>
                <a:schemeClr val="accent1"/>
              </a:solidFill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A18BDB1-986A-1F8B-BB7E-A73FCBD0E404}"/>
              </a:ext>
            </a:extLst>
          </p:cNvPr>
          <p:cNvSpPr/>
          <p:nvPr/>
        </p:nvSpPr>
        <p:spPr>
          <a:xfrm>
            <a:off x="3998809" y="2151603"/>
            <a:ext cx="1828797" cy="1828797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481BA03-CDFA-2E23-E6EB-02600B2AFF59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6" name="Title 9">
            <a:extLst>
              <a:ext uri="{FF2B5EF4-FFF2-40B4-BE49-F238E27FC236}">
                <a16:creationId xmlns:a16="http://schemas.microsoft.com/office/drawing/2014/main" id="{23E65BE0-C91F-FA12-A4ED-C20BD6C5217D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7458072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Industrial p</a:t>
            </a:r>
            <a:r>
              <a:rPr lang="lt-LT" sz="2800" dirty="0">
                <a:latin typeface="Poppins" panose="00000500000000000000" pitchFamily="2" charset="0"/>
                <a:cs typeface="Poppins" panose="00000500000000000000" pitchFamily="2" charset="0"/>
              </a:rPr>
              <a:t>rocess perfection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53A6662C-D8B3-0AE6-C0CE-B612D78A12C5}"/>
              </a:ext>
            </a:extLst>
          </p:cNvPr>
          <p:cNvSpPr txBox="1">
            <a:spLocks/>
          </p:cNvSpPr>
          <p:nvPr/>
        </p:nvSpPr>
        <p:spPr bwMode="auto">
          <a:xfrm>
            <a:off x="1138404" y="789552"/>
            <a:ext cx="7552481" cy="2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solutions for different industries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9FEF18C-A651-B143-C778-25F55BDEA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0" y="2378958"/>
            <a:ext cx="1621751" cy="134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6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72FC4-98F3-8F89-327E-B76284C1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5A367B2-DD76-D724-E4E9-B1CF0DAC42CA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1313213-97FB-ECCB-A5BE-BFF22A74D869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6" name="Title 9">
            <a:extLst>
              <a:ext uri="{FF2B5EF4-FFF2-40B4-BE49-F238E27FC236}">
                <a16:creationId xmlns:a16="http://schemas.microsoft.com/office/drawing/2014/main" id="{80F08BE0-3D1D-7213-6A5E-C32C4877122A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7458072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Example of a production plant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161A8782-5893-DD13-A05C-DC86B91016E9}"/>
              </a:ext>
            </a:extLst>
          </p:cNvPr>
          <p:cNvSpPr txBox="1">
            <a:spLocks/>
          </p:cNvSpPr>
          <p:nvPr/>
        </p:nvSpPr>
        <p:spPr bwMode="auto">
          <a:xfrm>
            <a:off x="1138404" y="789552"/>
            <a:ext cx="7552481" cy="2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 room</a:t>
            </a:r>
            <a:endParaRPr lang="en-US" sz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DB951-DCFB-C5F8-CA14-44C92FA23455}"/>
              </a:ext>
            </a:extLst>
          </p:cNvPr>
          <p:cNvGrpSpPr/>
          <p:nvPr/>
        </p:nvGrpSpPr>
        <p:grpSpPr>
          <a:xfrm>
            <a:off x="1138404" y="1115715"/>
            <a:ext cx="7882178" cy="3821804"/>
            <a:chOff x="1085399" y="1085886"/>
            <a:chExt cx="7882178" cy="3821804"/>
          </a:xfrm>
        </p:grpSpPr>
        <p:pic>
          <p:nvPicPr>
            <p:cNvPr id="58" name="Picture 57" descr="A computer screen shot of a computer&#10;&#10;Description automatically generated">
              <a:extLst>
                <a:ext uri="{FF2B5EF4-FFF2-40B4-BE49-F238E27FC236}">
                  <a16:creationId xmlns:a16="http://schemas.microsoft.com/office/drawing/2014/main" id="{34C27791-C53A-8F4F-0E7E-9A7B1DFA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400" y="1085886"/>
              <a:ext cx="7882177" cy="375756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AAF77DA-5457-BAF6-2C2A-E2625557AD18}"/>
                </a:ext>
              </a:extLst>
            </p:cNvPr>
            <p:cNvSpPr/>
            <p:nvPr/>
          </p:nvSpPr>
          <p:spPr>
            <a:xfrm>
              <a:off x="1085399" y="1150128"/>
              <a:ext cx="7811093" cy="3757562"/>
            </a:xfrm>
            <a:prstGeom prst="roundRect">
              <a:avLst>
                <a:gd name="adj" fmla="val 2153"/>
              </a:avLst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265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BE9E2-1DE6-1269-6C9C-79CC4A3A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6A371F7-BEE5-2D76-1CEF-0913D7E403FE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F70E19-5F77-3215-DD53-9534BB964233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6" name="Title 9">
            <a:extLst>
              <a:ext uri="{FF2B5EF4-FFF2-40B4-BE49-F238E27FC236}">
                <a16:creationId xmlns:a16="http://schemas.microsoft.com/office/drawing/2014/main" id="{713A05E9-4AA7-5DEC-E752-BBA9CF0F1F11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7458072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Example of a production plant</a:t>
            </a:r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B03D2D37-FF20-F772-F815-D976C0291827}"/>
              </a:ext>
            </a:extLst>
          </p:cNvPr>
          <p:cNvSpPr txBox="1">
            <a:spLocks/>
          </p:cNvSpPr>
          <p:nvPr/>
        </p:nvSpPr>
        <p:spPr bwMode="auto">
          <a:xfrm>
            <a:off x="1138404" y="789552"/>
            <a:ext cx="7552481" cy="23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7996" rIns="0" bIns="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35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1757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635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3994" indent="-171359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4872" indent="-180878" algn="l" defTabSz="913912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38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55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71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87" indent="-228558" algn="l" defTabSz="9142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  <a:r>
              <a:rPr lang="en-US" sz="1200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loor</a:t>
            </a:r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plan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0DF7BC-2309-E2DF-FA2F-3E77E423AC9E}"/>
              </a:ext>
            </a:extLst>
          </p:cNvPr>
          <p:cNvGrpSpPr/>
          <p:nvPr/>
        </p:nvGrpSpPr>
        <p:grpSpPr>
          <a:xfrm>
            <a:off x="1150485" y="1123135"/>
            <a:ext cx="6843030" cy="3917512"/>
            <a:chOff x="1454606" y="1020007"/>
            <a:chExt cx="6843030" cy="3917512"/>
          </a:xfrm>
        </p:grpSpPr>
        <p:pic>
          <p:nvPicPr>
            <p:cNvPr id="3" name="Picture 2" descr="A computer screen shot of a computer program&#10;&#10;Description automatically generated">
              <a:extLst>
                <a:ext uri="{FF2B5EF4-FFF2-40B4-BE49-F238E27FC236}">
                  <a16:creationId xmlns:a16="http://schemas.microsoft.com/office/drawing/2014/main" id="{DCBE1306-D8B9-5F3C-9FB2-952F05BE3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606" y="1020007"/>
              <a:ext cx="6843030" cy="3898795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9926C11-9877-95BE-BFE2-ABA7BD58D1A6}"/>
                </a:ext>
              </a:extLst>
            </p:cNvPr>
            <p:cNvSpPr/>
            <p:nvPr/>
          </p:nvSpPr>
          <p:spPr>
            <a:xfrm>
              <a:off x="1454606" y="1020007"/>
              <a:ext cx="6843030" cy="3917512"/>
            </a:xfrm>
            <a:prstGeom prst="roundRect">
              <a:avLst>
                <a:gd name="adj" fmla="val 2153"/>
              </a:avLst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746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65C5-A393-8B8F-3BB2-3518F7BF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24EC3-D9C0-D85A-0059-D4E53B707DC9}"/>
              </a:ext>
            </a:extLst>
          </p:cNvPr>
          <p:cNvGrpSpPr/>
          <p:nvPr/>
        </p:nvGrpSpPr>
        <p:grpSpPr>
          <a:xfrm>
            <a:off x="1147085" y="2546758"/>
            <a:ext cx="7235224" cy="937904"/>
            <a:chOff x="761358" y="2639466"/>
            <a:chExt cx="7235224" cy="937904"/>
          </a:xfrm>
        </p:grpSpPr>
        <p:pic>
          <p:nvPicPr>
            <p:cNvPr id="18" name="Picture 17" descr="A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E619EBB6-1CB2-F7A6-48AA-45C448C8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93" b="20482"/>
            <a:stretch/>
          </p:blipFill>
          <p:spPr>
            <a:xfrm>
              <a:off x="761358" y="2639466"/>
              <a:ext cx="7235224" cy="93790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F922F3-848F-875D-C359-046FAB0BB7D3}"/>
                </a:ext>
              </a:extLst>
            </p:cNvPr>
            <p:cNvSpPr/>
            <p:nvPr/>
          </p:nvSpPr>
          <p:spPr>
            <a:xfrm>
              <a:off x="1060101" y="2647741"/>
              <a:ext cx="6878097" cy="823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F5C64-9FD7-270D-3404-0E273E8631B3}"/>
              </a:ext>
            </a:extLst>
          </p:cNvPr>
          <p:cNvGrpSpPr/>
          <p:nvPr/>
        </p:nvGrpSpPr>
        <p:grpSpPr>
          <a:xfrm>
            <a:off x="1149078" y="3891728"/>
            <a:ext cx="7235223" cy="920170"/>
            <a:chOff x="954388" y="1064847"/>
            <a:chExt cx="7235223" cy="920170"/>
          </a:xfrm>
        </p:grpSpPr>
        <p:pic>
          <p:nvPicPr>
            <p:cNvPr id="22" name="Picture 21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8C34E2E6-B20F-CE65-47A6-7DB17FA00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33" b="20479"/>
            <a:stretch/>
          </p:blipFill>
          <p:spPr>
            <a:xfrm>
              <a:off x="954388" y="1064848"/>
              <a:ext cx="7235223" cy="92016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A8ACB2-6E8C-EAF3-5BBA-69CC715D0AED}"/>
                </a:ext>
              </a:extLst>
            </p:cNvPr>
            <p:cNvSpPr/>
            <p:nvPr/>
          </p:nvSpPr>
          <p:spPr>
            <a:xfrm>
              <a:off x="1251138" y="1064847"/>
              <a:ext cx="6843991" cy="823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5B6E519-0C15-5060-6BC8-81AB4359B761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EDDD8A-4071-E3D3-7281-44743BE97FFF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6" name="Title 9">
            <a:extLst>
              <a:ext uri="{FF2B5EF4-FFF2-40B4-BE49-F238E27FC236}">
                <a16:creationId xmlns:a16="http://schemas.microsoft.com/office/drawing/2014/main" id="{C37774CB-923F-D932-36C6-8DDA9ACCED22}"/>
              </a:ext>
            </a:extLst>
          </p:cNvPr>
          <p:cNvSpPr txBox="1">
            <a:spLocks/>
          </p:cNvSpPr>
          <p:nvPr/>
        </p:nvSpPr>
        <p:spPr bwMode="auto">
          <a:xfrm>
            <a:off x="1147085" y="205981"/>
            <a:ext cx="6685186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pl-PL" sz="2800" dirty="0" err="1">
                <a:latin typeface="Poppins" panose="00000500000000000000" pitchFamily="2" charset="0"/>
                <a:cs typeface="Poppins" panose="00000500000000000000" pitchFamily="2" charset="0"/>
              </a:rPr>
              <a:t>Dynamic</a:t>
            </a:r>
            <a:r>
              <a:rPr lang="pl-PL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l-PL" sz="2800" dirty="0" err="1">
                <a:latin typeface="Poppins" panose="00000500000000000000" pitchFamily="2" charset="0"/>
                <a:cs typeface="Poppins" panose="00000500000000000000" pitchFamily="2" charset="0"/>
              </a:rPr>
              <a:t>temperature</a:t>
            </a:r>
            <a:r>
              <a:rPr lang="pl-PL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l-PL" sz="2800" dirty="0" err="1">
                <a:latin typeface="Poppins" panose="00000500000000000000" pitchFamily="2" charset="0"/>
                <a:cs typeface="Poppins" panose="00000500000000000000" pitchFamily="2" charset="0"/>
              </a:rPr>
              <a:t>settings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D0453DD9-15D9-C897-9704-DC015FA30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3" b="20482"/>
          <a:stretch/>
        </p:blipFill>
        <p:spPr>
          <a:xfrm>
            <a:off x="1147086" y="2546758"/>
            <a:ext cx="7235224" cy="937904"/>
          </a:xfrm>
          <a:prstGeom prst="rect">
            <a:avLst/>
          </a:prstGeom>
        </p:spPr>
      </p:pic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3094ACA0-2726-F788-37FD-F8DEE7D8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3" b="20479"/>
          <a:stretch/>
        </p:blipFill>
        <p:spPr>
          <a:xfrm>
            <a:off x="1147085" y="3893863"/>
            <a:ext cx="7235223" cy="920169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4353CED-35DC-9600-EB63-5F1F3A219162}"/>
              </a:ext>
            </a:extLst>
          </p:cNvPr>
          <p:cNvSpPr txBox="1">
            <a:spLocks/>
          </p:cNvSpPr>
          <p:nvPr/>
        </p:nvSpPr>
        <p:spPr>
          <a:xfrm>
            <a:off x="1138404" y="789552"/>
            <a:ext cx="7552481" cy="2304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based on actual refrigeration demand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8F957-7685-1E91-56DB-219784C2107F}"/>
              </a:ext>
            </a:extLst>
          </p:cNvPr>
          <p:cNvSpPr/>
          <p:nvPr/>
        </p:nvSpPr>
        <p:spPr>
          <a:xfrm>
            <a:off x="4990828" y="2272790"/>
            <a:ext cx="3391481" cy="27899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ct val="110000"/>
              </a:lnSpc>
            </a:pPr>
            <a:r>
              <a:rPr lang="lt-LT" sz="1000" b="1" dirty="0">
                <a:solidFill>
                  <a:srgbClr val="156082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Evaporation temperature setting, system -40°C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9BD357-9981-D762-1082-16642721AD8C}"/>
              </a:ext>
            </a:extLst>
          </p:cNvPr>
          <p:cNvSpPr/>
          <p:nvPr/>
        </p:nvSpPr>
        <p:spPr>
          <a:xfrm>
            <a:off x="5025998" y="3673595"/>
            <a:ext cx="3356312" cy="225292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ct val="110000"/>
              </a:lnSpc>
            </a:pPr>
            <a:r>
              <a:rPr lang="lt-LT" sz="1000" b="1" dirty="0">
                <a:solidFill>
                  <a:srgbClr val="156082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Evaporation temperature setting, system -10°C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4181A4-9018-8473-6CA6-8323D1A0DB01}"/>
              </a:ext>
            </a:extLst>
          </p:cNvPr>
          <p:cNvGrpSpPr/>
          <p:nvPr/>
        </p:nvGrpSpPr>
        <p:grpSpPr>
          <a:xfrm>
            <a:off x="1147085" y="1143724"/>
            <a:ext cx="7325906" cy="1038203"/>
            <a:chOff x="1100047" y="1029825"/>
            <a:chExt cx="7325906" cy="1038203"/>
          </a:xfrm>
        </p:grpSpPr>
        <p:pic>
          <p:nvPicPr>
            <p:cNvPr id="4" name="Picture 3" descr="A black background with blue lines&#10;&#10;Description automatically generated">
              <a:extLst>
                <a:ext uri="{FF2B5EF4-FFF2-40B4-BE49-F238E27FC236}">
                  <a16:creationId xmlns:a16="http://schemas.microsoft.com/office/drawing/2014/main" id="{3BEF4803-59F2-DC0A-7CA8-8274B2086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00" b="20527"/>
            <a:stretch/>
          </p:blipFill>
          <p:spPr>
            <a:xfrm>
              <a:off x="1100047" y="1179921"/>
              <a:ext cx="7235223" cy="82422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C861AD-BE42-59EE-E83F-C2F8705196A4}"/>
                </a:ext>
              </a:extLst>
            </p:cNvPr>
            <p:cNvSpPr/>
            <p:nvPr/>
          </p:nvSpPr>
          <p:spPr>
            <a:xfrm>
              <a:off x="6920154" y="1029825"/>
              <a:ext cx="1415116" cy="255599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lt-LT" sz="1000" b="1" dirty="0">
                  <a:solidFill>
                    <a:srgbClr val="156082"/>
                  </a:solidFill>
                  <a:latin typeface="Poppins" panose="00000500000000000000" pitchFamily="2" charset="0"/>
                  <a:ea typeface="Segoe UI Black" panose="020B0A02040204020203" pitchFamily="34" charset="0"/>
                  <a:cs typeface="Poppins" panose="00000500000000000000" pitchFamily="2" charset="0"/>
                </a:rPr>
                <a:t>Production volume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77CB717-7C64-EA82-F6FD-41D981D5F965}"/>
                </a:ext>
              </a:extLst>
            </p:cNvPr>
            <p:cNvSpPr/>
            <p:nvPr/>
          </p:nvSpPr>
          <p:spPr>
            <a:xfrm>
              <a:off x="1147086" y="1029825"/>
              <a:ext cx="7278867" cy="1038203"/>
            </a:xfrm>
            <a:prstGeom prst="roundRect">
              <a:avLst>
                <a:gd name="adj" fmla="val 7079"/>
              </a:avLst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56082"/>
                </a:solidFill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BCADD5-4C6B-F0FB-835C-7B98F6D5C2F0}"/>
              </a:ext>
            </a:extLst>
          </p:cNvPr>
          <p:cNvSpPr/>
          <p:nvPr/>
        </p:nvSpPr>
        <p:spPr>
          <a:xfrm>
            <a:off x="1205175" y="2309149"/>
            <a:ext cx="7278866" cy="1232200"/>
          </a:xfrm>
          <a:prstGeom prst="roundRect">
            <a:avLst>
              <a:gd name="adj" fmla="val 7079"/>
            </a:avLst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C0F1C7-5CE1-739D-9931-84B9C2FE6048}"/>
              </a:ext>
            </a:extLst>
          </p:cNvPr>
          <p:cNvSpPr/>
          <p:nvPr/>
        </p:nvSpPr>
        <p:spPr>
          <a:xfrm>
            <a:off x="1216223" y="3668571"/>
            <a:ext cx="7278865" cy="1232200"/>
          </a:xfrm>
          <a:prstGeom prst="roundRect">
            <a:avLst>
              <a:gd name="adj" fmla="val 7079"/>
            </a:avLst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1CB54-C578-5971-3448-A0FCEBD562EA}"/>
              </a:ext>
            </a:extLst>
          </p:cNvPr>
          <p:cNvCxnSpPr>
            <a:cxnSpLocks/>
          </p:cNvCxnSpPr>
          <p:nvPr/>
        </p:nvCxnSpPr>
        <p:spPr>
          <a:xfrm>
            <a:off x="1464359" y="3343344"/>
            <a:ext cx="6812280" cy="0"/>
          </a:xfrm>
          <a:prstGeom prst="line">
            <a:avLst/>
          </a:prstGeom>
          <a:ln w="952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F20176-86AF-9C28-75F2-4F714F09E4D8}"/>
              </a:ext>
            </a:extLst>
          </p:cNvPr>
          <p:cNvCxnSpPr>
            <a:cxnSpLocks/>
          </p:cNvCxnSpPr>
          <p:nvPr/>
        </p:nvCxnSpPr>
        <p:spPr>
          <a:xfrm>
            <a:off x="1464359" y="4674304"/>
            <a:ext cx="6812280" cy="0"/>
          </a:xfrm>
          <a:prstGeom prst="line">
            <a:avLst/>
          </a:prstGeom>
          <a:ln w="952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B2E165A-A197-F17D-BBDA-A088040D76DD}"/>
              </a:ext>
            </a:extLst>
          </p:cNvPr>
          <p:cNvSpPr/>
          <p:nvPr/>
        </p:nvSpPr>
        <p:spPr>
          <a:xfrm>
            <a:off x="1674749" y="2288398"/>
            <a:ext cx="2315634" cy="2555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lt-LT" sz="1000" b="1" dirty="0">
                <a:solidFill>
                  <a:srgbClr val="1F77B4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Traditional control - SCADA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7757FB-AAF7-1772-A02C-885E618EB634}"/>
              </a:ext>
            </a:extLst>
          </p:cNvPr>
          <p:cNvSpPr/>
          <p:nvPr/>
        </p:nvSpPr>
        <p:spPr>
          <a:xfrm>
            <a:off x="1674749" y="3649537"/>
            <a:ext cx="2315634" cy="2555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lt-LT" sz="1000" b="1" dirty="0">
                <a:solidFill>
                  <a:srgbClr val="1F77B4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Traditional control - SCADA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24A56E-35F2-1B1F-A67A-C37380D27B88}"/>
              </a:ext>
            </a:extLst>
          </p:cNvPr>
          <p:cNvSpPr/>
          <p:nvPr/>
        </p:nvSpPr>
        <p:spPr>
          <a:xfrm>
            <a:off x="1673953" y="2290993"/>
            <a:ext cx="3163678" cy="2555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rgbClr val="FF7902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Automated control by Digital Twin</a:t>
            </a:r>
            <a:endParaRPr lang="lt-LT" sz="1000" b="1" dirty="0">
              <a:solidFill>
                <a:srgbClr val="FF7902"/>
              </a:solidFill>
              <a:latin typeface="Poppins" panose="00000500000000000000" pitchFamily="2" charset="0"/>
              <a:ea typeface="Segoe UI Black" panose="020B0A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32977F-8A0B-736C-0DE5-DD607C5ADFFE}"/>
              </a:ext>
            </a:extLst>
          </p:cNvPr>
          <p:cNvSpPr/>
          <p:nvPr/>
        </p:nvSpPr>
        <p:spPr>
          <a:xfrm>
            <a:off x="1673953" y="3652132"/>
            <a:ext cx="3196856" cy="25559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rgbClr val="FF7902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Automated control by Digital Twin</a:t>
            </a:r>
            <a:endParaRPr lang="lt-LT" sz="1000" b="1" dirty="0">
              <a:solidFill>
                <a:srgbClr val="FF7902"/>
              </a:solidFill>
              <a:latin typeface="Poppins" panose="00000500000000000000" pitchFamily="2" charset="0"/>
              <a:ea typeface="Segoe UI Black" panose="020B0A02040204020203" pitchFamily="34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AC04D-30CE-B356-15FE-0FFC94F8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DB25DFA-E935-175A-703B-565087E22935}"/>
              </a:ext>
            </a:extLst>
          </p:cNvPr>
          <p:cNvSpPr/>
          <p:nvPr/>
        </p:nvSpPr>
        <p:spPr>
          <a:xfrm>
            <a:off x="1191" y="0"/>
            <a:ext cx="70207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DC0E16-9E6C-2EC1-9EBB-164059586A41}"/>
              </a:ext>
            </a:extLst>
          </p:cNvPr>
          <p:cNvSpPr txBox="1"/>
          <p:nvPr/>
        </p:nvSpPr>
        <p:spPr>
          <a:xfrm rot="16200000">
            <a:off x="-1983971" y="2406054"/>
            <a:ext cx="4597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Intelligent Digital Twin Cloud Solution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for industry</a:t>
            </a:r>
          </a:p>
        </p:txBody>
      </p:sp>
      <p:sp>
        <p:nvSpPr>
          <p:cNvPr id="56" name="Title 9">
            <a:extLst>
              <a:ext uri="{FF2B5EF4-FFF2-40B4-BE49-F238E27FC236}">
                <a16:creationId xmlns:a16="http://schemas.microsoft.com/office/drawing/2014/main" id="{05F14753-CEF1-07DA-3A32-4488E0B0FAC5}"/>
              </a:ext>
            </a:extLst>
          </p:cNvPr>
          <p:cNvSpPr txBox="1">
            <a:spLocks/>
          </p:cNvSpPr>
          <p:nvPr/>
        </p:nvSpPr>
        <p:spPr bwMode="auto">
          <a:xfrm>
            <a:off x="1147084" y="205981"/>
            <a:ext cx="8045041" cy="42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b="1" kern="120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defRPr>
            </a:lvl1pPr>
            <a:lvl2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2pPr>
            <a:lvl3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3pPr>
            <a:lvl4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4pPr>
            <a:lvl5pPr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5pPr>
            <a:lvl6pPr marL="342717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6pPr>
            <a:lvl7pPr marL="685434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7pPr>
            <a:lvl8pPr marL="1028151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8pPr>
            <a:lvl9pPr marL="1370868" algn="l" defTabSz="913912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Simple analysis of parameter </a:t>
            </a:r>
            <a:r>
              <a:rPr lang="en-US" sz="2800" dirty="0" err="1">
                <a:latin typeface="Poppins" panose="00000500000000000000" pitchFamily="2" charset="0"/>
                <a:cs typeface="Poppins" panose="00000500000000000000" pitchFamily="2" charset="0"/>
              </a:rPr>
              <a:t>dependenc</a:t>
            </a:r>
            <a:r>
              <a:rPr lang="lt-LT" sz="2800" dirty="0">
                <a:latin typeface="Poppins" panose="00000500000000000000" pitchFamily="2" charset="0"/>
                <a:cs typeface="Poppins" panose="00000500000000000000" pitchFamily="2" charset="0"/>
              </a:rPr>
              <a:t>y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460AE24-E358-7A16-6602-C6A7EBAC460A}"/>
              </a:ext>
            </a:extLst>
          </p:cNvPr>
          <p:cNvSpPr txBox="1">
            <a:spLocks/>
          </p:cNvSpPr>
          <p:nvPr/>
        </p:nvSpPr>
        <p:spPr>
          <a:xfrm>
            <a:off x="1083404" y="789552"/>
            <a:ext cx="7552481" cy="23045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Any component of the refrigeration system, any date or time of day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A15832-A139-3CA4-FE21-43AA9ECA01FB}"/>
              </a:ext>
            </a:extLst>
          </p:cNvPr>
          <p:cNvGrpSpPr/>
          <p:nvPr/>
        </p:nvGrpSpPr>
        <p:grpSpPr>
          <a:xfrm>
            <a:off x="1193201" y="1262743"/>
            <a:ext cx="7332886" cy="3477291"/>
            <a:chOff x="1147085" y="1366157"/>
            <a:chExt cx="7332886" cy="3477291"/>
          </a:xfrm>
        </p:grpSpPr>
        <p:pic>
          <p:nvPicPr>
            <p:cNvPr id="3" name="Picture 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6714A25A-E413-6A7A-31F4-A6146EC7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" t="3448" r="1563" b="4560"/>
            <a:stretch/>
          </p:blipFill>
          <p:spPr>
            <a:xfrm>
              <a:off x="1186543" y="1366157"/>
              <a:ext cx="7282542" cy="3477291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8FA68AD-BC3A-7AF8-225E-680375EA3DEC}"/>
                </a:ext>
              </a:extLst>
            </p:cNvPr>
            <p:cNvSpPr/>
            <p:nvPr/>
          </p:nvSpPr>
          <p:spPr>
            <a:xfrm>
              <a:off x="1147085" y="1366157"/>
              <a:ext cx="7332886" cy="3477291"/>
            </a:xfrm>
            <a:prstGeom prst="roundRect">
              <a:avLst>
                <a:gd name="adj" fmla="val 2153"/>
              </a:avLst>
            </a:pr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9365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632</Words>
  <Application>Microsoft Office PowerPoint</Application>
  <PresentationFormat>On-screen Show (16:9)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Open Sans</vt:lpstr>
      <vt:lpstr>Segoe UI Black</vt:lpstr>
      <vt:lpstr>Arial</vt:lpstr>
      <vt:lpstr>Aptos Display</vt:lpstr>
      <vt:lpstr>Poppins</vt:lpstr>
      <vt:lpstr>Aptos</vt:lpstr>
      <vt:lpstr>Office Theme</vt:lpstr>
      <vt:lpstr>Technological Process Perfection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Zilvinas Salialionis</dc:creator>
  <cp:lastModifiedBy>Zilvinas Salialionis</cp:lastModifiedBy>
  <cp:revision>10</cp:revision>
  <dcterms:created xsi:type="dcterms:W3CDTF">2024-10-31T07:47:05Z</dcterms:created>
  <dcterms:modified xsi:type="dcterms:W3CDTF">2025-03-19T14:38:57Z</dcterms:modified>
</cp:coreProperties>
</file>