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1"/>
    <p:sldMasterId id="2147483748" r:id="rId2"/>
    <p:sldMasterId id="2147483759" r:id="rId3"/>
    <p:sldMasterId id="2147483737" r:id="rId4"/>
    <p:sldMasterId id="2147483726" r:id="rId5"/>
    <p:sldMasterId id="2147483715" r:id="rId6"/>
    <p:sldMasterId id="2147483704" r:id="rId7"/>
    <p:sldMasterId id="2147483693" r:id="rId8"/>
  </p:sldMasterIdLst>
  <p:handoutMasterIdLst>
    <p:handoutMasterId r:id="rId29"/>
  </p:handoutMasterIdLst>
  <p:sldIdLst>
    <p:sldId id="292" r:id="rId9"/>
    <p:sldId id="265" r:id="rId10"/>
    <p:sldId id="280" r:id="rId11"/>
    <p:sldId id="270" r:id="rId12"/>
    <p:sldId id="271" r:id="rId13"/>
    <p:sldId id="286" r:id="rId14"/>
    <p:sldId id="283" r:id="rId15"/>
    <p:sldId id="282" r:id="rId16"/>
    <p:sldId id="284" r:id="rId17"/>
    <p:sldId id="281" r:id="rId18"/>
    <p:sldId id="273" r:id="rId19"/>
    <p:sldId id="274" r:id="rId20"/>
    <p:sldId id="285" r:id="rId21"/>
    <p:sldId id="276" r:id="rId22"/>
    <p:sldId id="288" r:id="rId23"/>
    <p:sldId id="289" r:id="rId24"/>
    <p:sldId id="290" r:id="rId25"/>
    <p:sldId id="291" r:id="rId26"/>
    <p:sldId id="275" r:id="rId27"/>
    <p:sldId id="279" r:id="rId28"/>
  </p:sldIdLst>
  <p:sldSz cx="12192000" cy="6858000"/>
  <p:notesSz cx="6858000" cy="9144000"/>
  <p:embeddedFontLst>
    <p:embeddedFont>
      <p:font typeface="Inter" panose="02000503000000020004" pitchFamily="2" charset="0"/>
      <p:regular r:id="rId30"/>
      <p:bold r:id="rId31"/>
      <p:italic r:id="rId32"/>
      <p:boldItalic r:id="rId33"/>
    </p:embeddedFont>
    <p:embeddedFont>
      <p:font typeface="Inter Medium" panose="02000603000000020004" pitchFamily="2" charset="0"/>
      <p:regular r:id="rId34"/>
      <p:italic r:id="rId35"/>
    </p:embeddedFont>
    <p:embeddedFont>
      <p:font typeface="Inter SemiBold" panose="02000703000000020004" pitchFamily="2" charset="0"/>
      <p:bold r:id="rId36"/>
      <p:boldItalic r:id="rId37"/>
    </p:embeddedFont>
    <p:embeddedFont>
      <p:font typeface="Inter Tight" pitchFamily="2" charset="0"/>
      <p:regular r:id="rId38"/>
      <p:bold r:id="rId39"/>
      <p:italic r:id="rId40"/>
      <p:boldItalic r:id="rId41"/>
    </p:embeddedFont>
    <p:embeddedFont>
      <p:font typeface="Inter Tight Black" pitchFamily="2" charset="0"/>
      <p:bold r:id="rId42"/>
      <p:boldItalic r:id="rId43"/>
    </p:embeddedFont>
    <p:embeddedFont>
      <p:font typeface="Inter Tight Medium" pitchFamily="2" charset="0"/>
      <p:regular r:id="rId44"/>
      <p:bold r:id="rId45"/>
      <p:italic r:id="rId46"/>
      <p:boldItalic r:id="rId47"/>
    </p:embeddedFont>
    <p:embeddedFont>
      <p:font typeface="Inter Tight SemiBold" pitchFamily="2" charset="0"/>
      <p:regular r:id="rId48"/>
      <p:bold r:id="rId49"/>
      <p:italic r:id="rId50"/>
      <p:boldItalic r:id="rId51"/>
    </p:embeddedFont>
    <p:embeddedFont>
      <p:font typeface="Poppins" panose="00000500000000000000" pitchFamily="2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C2"/>
    <a:srgbClr val="E97451"/>
    <a:srgbClr val="616BF2"/>
    <a:srgbClr val="9ACD32"/>
    <a:srgbClr val="A91D23"/>
    <a:srgbClr val="3C3957"/>
    <a:srgbClr val="DBDBDB"/>
    <a:srgbClr val="D95648"/>
    <a:srgbClr val="B358C9"/>
    <a:srgbClr val="007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26"/>
  </p:normalViewPr>
  <p:slideViewPr>
    <p:cSldViewPr snapToGrid="0">
      <p:cViewPr varScale="1">
        <p:scale>
          <a:sx n="115" d="100"/>
          <a:sy n="115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11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0.fntdata"/><Relationship Id="rId21" Type="http://schemas.openxmlformats.org/officeDocument/2006/relationships/slide" Target="slides/slide13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A794E2-46F2-C017-717F-F96DC5AD7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17B13-83BA-64F0-5FD1-759A093BD7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E2D8D-E287-47EE-8845-08FC6F7805BB}" type="datetimeFigureOut">
              <a:rPr lang="en-US" smtClean="0"/>
              <a:t>2025-04-28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36360-E00A-3842-EDC2-1F50B4E9A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1ADC0-0630-A03E-B8FC-195E639FA0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BE87-BF9B-4BD9-8BFC-0A39E41E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WEEN Boiler Title">
    <p:bg>
      <p:bgPr>
        <a:solidFill>
          <a:srgbClr val="9AC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6B23BB-58AF-BF2D-BEF7-7F683E591D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</a:t>
            </a:r>
            <a:r>
              <a:rPr lang="lt-LT" dirty="0"/>
              <a:t>48 696 555 068</a:t>
            </a:r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t-LT" dirty="0"/>
              <a:t>zilvinas</a:t>
            </a:r>
            <a:r>
              <a:rPr lang="en-US" dirty="0"/>
              <a:t>.s</a:t>
            </a:r>
            <a:r>
              <a:rPr lang="lt-LT" dirty="0"/>
              <a:t>alialionis</a:t>
            </a:r>
            <a:r>
              <a:rPr lang="en-US" dirty="0"/>
              <a:t>@dween.com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</a:t>
            </a:r>
            <a:r>
              <a:rPr lang="lt-LT" dirty="0"/>
              <a:t>Zilvinas Salialionis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695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oiler  Illustration">
    <p:bg>
      <p:bgPr>
        <a:solidFill>
          <a:srgbClr val="9AC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134E66-0F9A-B2BB-E5D8-D76DC8C63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21" y="2735837"/>
            <a:ext cx="3771661" cy="126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E086B-A828-2CAE-CBDF-1C23FB430B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687172"/>
            <a:ext cx="5108940" cy="54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Title">
    <p:bg>
      <p:bgPr>
        <a:solidFill>
          <a:srgbClr val="46B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D98976-238A-AF83-5ABF-52CFF87C8D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45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2B9B9-D3B2-2B11-129B-DB722D576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5820" y="960149"/>
            <a:ext cx="4516357" cy="4788327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A559CD-D78E-CC7C-5147-E1F360578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7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2398F1-AB18-DD4C-4DF4-5E4A11B56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AFA913-227A-222E-B14B-EB31E081F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1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517C13-DEA2-4075-B192-FC057D3C3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847960-035A-DE04-E7A4-BA8D23C10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9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C31E18-BDDC-93B9-BB43-210B2971A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6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04DD47D-F55B-B463-1849-62DB8AE65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82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46B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1DFCCB-41D0-3390-890F-0E4FBFF09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820" y="1491466"/>
            <a:ext cx="4516357" cy="4788327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6EB921-F9E2-6FD1-0B8F-6C4C3C577B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7" y="68840"/>
            <a:ext cx="3584864" cy="12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oiler 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7232B5-14A7-027B-9708-8F8526E9C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939" y="998882"/>
            <a:ext cx="4528119" cy="4860235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9A9D87-8F3D-57D7-4A71-0EF7FFDE2D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Cold Illustration">
    <p:bg>
      <p:bgPr>
        <a:solidFill>
          <a:srgbClr val="46B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F387932-CD6E-EC35-D6CC-11DC75A45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898" y="2733149"/>
            <a:ext cx="3584864" cy="1263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4DF37-C5FB-9F2A-1B05-888421E8D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828225"/>
            <a:ext cx="4906110" cy="52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1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Title">
    <p:bg>
      <p:bgPr>
        <a:solidFill>
          <a:srgbClr val="61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F81665A-EA3F-614A-11AE-E993DA76E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4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3CB57-49E1-1CE5-594B-890A21F34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5820" y="654908"/>
            <a:ext cx="4516357" cy="554818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462F27E-10FF-F1FF-A355-8B45F765A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5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8D0F6F-5483-F367-2A00-27A84DE8A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16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6D191B-825B-36B3-2F27-46FDBE5A8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5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3F9ADD-D544-C2A2-F5C4-244037ABC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0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C012A6-33A0-EF68-2163-B87916883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26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18541A-1431-41D4-C6CC-2B59F775C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2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02BE67-FFED-3EC8-2C2C-1A30B6CA0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3783" y="109891"/>
            <a:ext cx="2026228" cy="7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6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616B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329D3-3C94-D02A-0949-B5BCA0BA9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800" y="916588"/>
            <a:ext cx="4303343" cy="528650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97E311-0481-E8B1-D588-0CC66905B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8" y="69899"/>
            <a:ext cx="3345873" cy="1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86C2C8E8-1F3A-D056-29CE-73630F1802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4AF032-9CA2-949F-DD82-F828AB256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9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Air Illustration">
    <p:bg>
      <p:bgPr>
        <a:solidFill>
          <a:srgbClr val="61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EA2EB6-E874-892C-FF3E-60E51FFE2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75" y="2735343"/>
            <a:ext cx="3345873" cy="1262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A95AC-CACF-7D51-C5DD-10950F750A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91" y="654908"/>
            <a:ext cx="4516357" cy="55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25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Title">
    <p:bg>
      <p:bgPr>
        <a:solidFill>
          <a:srgbClr val="2BB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F90E84-80E7-4149-BF59-2775ABCDA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9981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6D675-29BE-000A-A27B-5D98CDA06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7944" y="912924"/>
            <a:ext cx="4692110" cy="5092148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0F1667-E329-F134-3C54-EA93F29A8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B79CDD-2705-ABBC-D596-0468D84409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638643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7BDFCC-9F66-7D97-E720-7CAC06D3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40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2A358D-B155-32A3-57D4-3DA155350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C6F579-5997-CAA8-FFC5-273FA1763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1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D9F2B2-3F3C-FF83-46B4-365F8AFEF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0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54FEAC-1D36-AF05-520E-A7E0758C0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25" y="104006"/>
            <a:ext cx="2186133" cy="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6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BB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CAD71-9266-1212-CA86-96FD8FA1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953" y="1497355"/>
            <a:ext cx="4492908" cy="4875963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E2C1E8-BAE0-DBF4-955C-383213A4A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67" y="60680"/>
            <a:ext cx="3613436" cy="1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A7BAD99E-2816-5BAF-4D2E-F3FB360004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550A2F-5A17-5BF4-4096-2C8ED0493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28" y="109891"/>
            <a:ext cx="2184064" cy="7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16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MS Illustration">
    <p:bg>
      <p:bgPr>
        <a:solidFill>
          <a:srgbClr val="2BB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6A97E6-51FB-2705-39CE-83C71ADC7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993" y="2726695"/>
            <a:ext cx="3613436" cy="1276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2B744E-A256-FD12-076E-6A394C31A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585560"/>
            <a:ext cx="5261113" cy="57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7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Title">
    <p:bg>
      <p:bgPr>
        <a:solidFill>
          <a:srgbClr val="B35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4EDDC05-7E0B-3D8F-7421-0E61C3CC6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9547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92409-467B-39A7-FE47-C099C10CF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9014" y="484682"/>
            <a:ext cx="4182157" cy="570821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FDD878-DA5A-FAE3-8C70-6E2AA14AC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2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5877B2-F80D-10FC-51B9-7C320446F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1212268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1E61265-9846-0331-D5A3-E0FED17C3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93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465E37-55BF-2F8A-499C-B995B3F71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5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03ADDF-3373-065A-BA4A-7BD808256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75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BFD7B4-EF20-E065-2D06-6B95291E0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55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625714-0B83-1DD2-8331-2AEF2909D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999" y="97124"/>
            <a:ext cx="2341879" cy="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6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B35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8C6305-9420-7D66-46B2-F55622C92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175" y="1483946"/>
            <a:ext cx="3598100" cy="4911033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086CA8A-6AD5-FF9E-A2CF-4AAE6887F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6" y="58541"/>
            <a:ext cx="3860801" cy="1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1DCF014-9B9C-52C3-164F-CBBEC5867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ABA3885F-8BC6-763B-2D8D-52A8199BDF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62962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Waste Illustration">
    <p:bg>
      <p:bgPr>
        <a:solidFill>
          <a:srgbClr val="B35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8D2FD6-B22A-FF42-7744-7134FB0B2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505" y="2724202"/>
            <a:ext cx="3860801" cy="1279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7169B-8F9D-3200-AF51-3F84B87DF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2861" y="676866"/>
            <a:ext cx="4032738" cy="55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Title">
    <p:bg>
      <p:bgPr>
        <a:solidFill>
          <a:srgbClr val="E0C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FC6D9A-FAD2-F813-4465-9E4B103627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08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A12D7-9C74-0CB3-21C3-D707599B5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5819" y="1326145"/>
            <a:ext cx="4516358" cy="4205709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16247A-2255-69E6-D0CB-E2560CF1B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39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E8D1D4-E0A2-F5E5-11B6-7E79F009A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305752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CE3E5B-7BE2-0965-3D09-E0697FAFAB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69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FDCC64B-4E20-438C-95E4-EAE92BD7E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13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C1F630-3A34-45E5-FAF6-D6343F866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97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1E4C6C-24C8-A514-8882-C8E6C4F8B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51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9DD9AD-69BE-7E12-37D8-AD0E8C7DA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803" y="101008"/>
            <a:ext cx="2134222" cy="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1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E0C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BE234B-E40D-BFE4-201F-640CA3C87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794" y="1701421"/>
            <a:ext cx="4412409" cy="410891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D86938-A72F-F8BF-578D-594F0C26B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83" y="60238"/>
            <a:ext cx="3537180" cy="1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EECE94-892B-6D16-DB99-32BE9AE8A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7297045B-5D2C-C163-BD80-2B0B9054AB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12256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PET Illustration">
    <p:bg>
      <p:bgPr>
        <a:solidFill>
          <a:srgbClr val="E0C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313F89-7825-53BE-73B7-0AF8A2FB85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37" y="2723005"/>
            <a:ext cx="3537180" cy="1281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5F1D7-03A8-4CDE-4AA5-5981208C40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91" y="1017914"/>
            <a:ext cx="5178354" cy="48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01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Title">
    <p:bg>
      <p:bgPr>
        <a:solidFill>
          <a:srgbClr val="EA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C7407FD-4D16-6AA5-6CD9-F5B4B23D6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976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1A907-DCE1-107C-BD6D-A508EC628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380" y="724549"/>
            <a:ext cx="4553797" cy="5431044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8CC10F-5D03-C5AD-E59F-74526C0779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8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A51B39-CE43-CBFF-9D5F-47CFCA3B9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3443489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7F131A-F5A7-0DD9-BEF7-B7B58830A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6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C634C5-4E9C-1845-8336-3D6A26DB5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477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5A9530-8029-D926-273B-5963B05B2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0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7731EE-CB46-13CF-A28F-F9AEB48EA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8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57F551-DDC9-DBCB-557D-5A0687FCA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196" y="99579"/>
            <a:ext cx="2368655" cy="7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8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EA7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90DED9-3137-C52F-EA3F-501ECF13D3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658" y="1169497"/>
            <a:ext cx="4434682" cy="5288982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5C14B3-BA40-8203-E384-8118E539E4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4868" y="54345"/>
            <a:ext cx="3916811" cy="12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DE27B9-4DEC-687D-E516-F4FDADD46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92A7154C-6D97-B11A-FCEA-7FE3C5D724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72264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Dry Illustration">
    <p:bg>
      <p:bgPr>
        <a:solidFill>
          <a:srgbClr val="EA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5A02A7-21B2-5C79-41B0-3529F6663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184" y="2722204"/>
            <a:ext cx="3916811" cy="1283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ABCE6-3B7C-7D1A-C48E-E6FB7D0BB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91" y="558859"/>
            <a:ext cx="4813086" cy="57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52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Title">
    <p:bg>
      <p:bgPr>
        <a:solidFill>
          <a:srgbClr val="D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65FE9E-70F2-797C-74F4-5CF25BDFF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DADF21B-F375-0AB5-AA61-4BED15016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7255" y="4826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0E86E28-89B8-402F-E02B-487885CAB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7255" y="7112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0371FC2-C16F-809B-2506-3923E89B5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7255" y="939801"/>
            <a:ext cx="2828925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40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7DDDC9-B7D2-8297-8833-BAE09F49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5646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741535-ED97-3EFC-71C4-2D2310BB3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12354"/>
            <a:ext cx="9144000" cy="6605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alpha val="60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 Name Surname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8BA92-6D48-C95E-01F4-6FF0E59498B1}"/>
              </a:ext>
            </a:extLst>
          </p:cNvPr>
          <p:cNvGrpSpPr/>
          <p:nvPr userDrawn="1"/>
        </p:nvGrpSpPr>
        <p:grpSpPr>
          <a:xfrm>
            <a:off x="381000" y="6427491"/>
            <a:ext cx="11430000" cy="76846"/>
            <a:chOff x="381000" y="6427491"/>
            <a:chExt cx="11430000" cy="7684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EBDE4D-D39E-8ACE-850F-1CF2BB2EA504}"/>
                </a:ext>
              </a:extLst>
            </p:cNvPr>
            <p:cNvCxnSpPr/>
            <p:nvPr userDrawn="1"/>
          </p:nvCxnSpPr>
          <p:spPr>
            <a:xfrm>
              <a:off x="381000" y="6461501"/>
              <a:ext cx="11430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47B303-98E9-49C5-CF67-C68C0979F977}"/>
                </a:ext>
              </a:extLst>
            </p:cNvPr>
            <p:cNvSpPr/>
            <p:nvPr userDrawn="1"/>
          </p:nvSpPr>
          <p:spPr>
            <a:xfrm>
              <a:off x="4862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A07A3A-53B2-24FB-BBF7-07D0DFE5147E}"/>
                </a:ext>
              </a:extLst>
            </p:cNvPr>
            <p:cNvSpPr/>
            <p:nvPr userDrawn="1"/>
          </p:nvSpPr>
          <p:spPr>
            <a:xfrm>
              <a:off x="64641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A558B-2035-4119-B96C-0D7E34F98B87}"/>
                </a:ext>
              </a:extLst>
            </p:cNvPr>
            <p:cNvSpPr/>
            <p:nvPr userDrawn="1"/>
          </p:nvSpPr>
          <p:spPr>
            <a:xfrm>
              <a:off x="8633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595E5A-7DCA-7839-4432-F33DB3DF9E92}"/>
                </a:ext>
              </a:extLst>
            </p:cNvPr>
            <p:cNvSpPr/>
            <p:nvPr userDrawn="1"/>
          </p:nvSpPr>
          <p:spPr>
            <a:xfrm>
              <a:off x="119918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C5823F-532C-1FFC-4000-B14606BAB253}"/>
                </a:ext>
              </a:extLst>
            </p:cNvPr>
            <p:cNvSpPr/>
            <p:nvPr userDrawn="1"/>
          </p:nvSpPr>
          <p:spPr>
            <a:xfrm>
              <a:off x="1705461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D8614D-470F-D05C-CB36-C036C39DBF76}"/>
                </a:ext>
              </a:extLst>
            </p:cNvPr>
            <p:cNvSpPr/>
            <p:nvPr userDrawn="1"/>
          </p:nvSpPr>
          <p:spPr>
            <a:xfrm>
              <a:off x="2495874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07379D-A23D-3878-1338-CAE2A83CE63D}"/>
                </a:ext>
              </a:extLst>
            </p:cNvPr>
            <p:cNvSpPr/>
            <p:nvPr userDrawn="1"/>
          </p:nvSpPr>
          <p:spPr>
            <a:xfrm>
              <a:off x="342060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35A10-1B06-5A1E-C63F-1540A9331936}"/>
                </a:ext>
              </a:extLst>
            </p:cNvPr>
            <p:cNvSpPr/>
            <p:nvPr userDrawn="1"/>
          </p:nvSpPr>
          <p:spPr>
            <a:xfrm>
              <a:off x="481028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813E6-642D-CB16-0053-AB8EA1FB84F3}"/>
                </a:ext>
              </a:extLst>
            </p:cNvPr>
            <p:cNvSpPr/>
            <p:nvPr userDrawn="1"/>
          </p:nvSpPr>
          <p:spPr>
            <a:xfrm rot="10800000">
              <a:off x="116390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F6E6DF-5A6A-9F81-4AE7-2124CB483F29}"/>
                </a:ext>
              </a:extLst>
            </p:cNvPr>
            <p:cNvSpPr/>
            <p:nvPr userDrawn="1"/>
          </p:nvSpPr>
          <p:spPr>
            <a:xfrm rot="10800000">
              <a:off x="11478853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63DA73-64F7-4ECA-F6B3-086104FCDFB3}"/>
                </a:ext>
              </a:extLst>
            </p:cNvPr>
            <p:cNvSpPr/>
            <p:nvPr userDrawn="1"/>
          </p:nvSpPr>
          <p:spPr>
            <a:xfrm rot="10800000">
              <a:off x="112618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191AD8-3FF8-E60E-1742-8F71AA1D55C3}"/>
                </a:ext>
              </a:extLst>
            </p:cNvPr>
            <p:cNvSpPr/>
            <p:nvPr userDrawn="1"/>
          </p:nvSpPr>
          <p:spPr>
            <a:xfrm rot="10800000">
              <a:off x="10926080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199E6-B15F-2D93-138D-6551CD0E7403}"/>
                </a:ext>
              </a:extLst>
            </p:cNvPr>
            <p:cNvSpPr/>
            <p:nvPr userDrawn="1"/>
          </p:nvSpPr>
          <p:spPr>
            <a:xfrm rot="10800000">
              <a:off x="10419802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C48B4-1D3C-057A-92D2-DC4A6F14A5CD}"/>
                </a:ext>
              </a:extLst>
            </p:cNvPr>
            <p:cNvSpPr/>
            <p:nvPr userDrawn="1"/>
          </p:nvSpPr>
          <p:spPr>
            <a:xfrm rot="10800000">
              <a:off x="9629389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34BB98-F97F-72D7-0834-B46BF4B77215}"/>
                </a:ext>
              </a:extLst>
            </p:cNvPr>
            <p:cNvSpPr/>
            <p:nvPr userDrawn="1"/>
          </p:nvSpPr>
          <p:spPr>
            <a:xfrm rot="10800000">
              <a:off x="8704656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690224-4DEE-289C-08CA-ABB7555B283A}"/>
                </a:ext>
              </a:extLst>
            </p:cNvPr>
            <p:cNvSpPr/>
            <p:nvPr userDrawn="1"/>
          </p:nvSpPr>
          <p:spPr>
            <a:xfrm rot="10800000">
              <a:off x="7314977" y="6427491"/>
              <a:ext cx="76846" cy="76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10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Title +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7C01C3-4520-578A-6062-178403617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47065"/>
            <a:ext cx="5224670" cy="16028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dirty="0"/>
              <a:t>Title about DWEEN Air and its Functions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46628-DA32-E810-7A3B-EF3B57723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5819" y="985912"/>
            <a:ext cx="4516357" cy="4762564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D4AE40-DE28-3171-DEB6-FCB8F53F97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38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9C8F2F-94A7-6C32-B64F-B711CCB9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</p:spTree>
    <p:extLst>
      <p:ext uri="{BB962C8B-B14F-4D97-AF65-F5344CB8AC3E}">
        <p14:creationId xmlns:p14="http://schemas.microsoft.com/office/powerpoint/2010/main" val="37122047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08284" y="1047688"/>
            <a:ext cx="1241658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9D0C33-CF13-3708-73BB-5B9ECD212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23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Basic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  <a:endParaRPr lang="en-US" sz="2600" b="1" i="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9649F0-AD41-2003-6EAF-8392F0CE4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02A204-EA28-B077-D0E2-F9434679C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90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D0EA858-CD85-708A-6FD2-5D33AD7D98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97195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65DC89D-1DAC-386C-1279-C394F038E4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13389" y="2494305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4F5104-339B-EB3E-F908-F6FC7903696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29583" y="2506662"/>
            <a:ext cx="263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771CB1A-A15B-6386-CF5E-D952BCE0E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195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4175C66-E75C-0FE5-B4EF-E174970AC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7195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 Visualization Module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42B3228-CE82-48C6-DAD9-E2CB0812B9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38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6AB2232-4417-B56F-6A52-CE9A104AE1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38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Energy Balance Calculation in Real-Time Module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C2721983-FA38-B0A3-7FFF-D62088764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0479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82B2E7C-9531-8FEE-BFDA-A84E75C5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479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3389573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6301215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40475B-C6A8-4B57-FB0B-D35392CDF2AB}"/>
              </a:ext>
            </a:extLst>
          </p:cNvPr>
          <p:cNvSpPr/>
          <p:nvPr userDrawn="1"/>
        </p:nvSpPr>
        <p:spPr>
          <a:xfrm>
            <a:off x="9212857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70CF07-AB7B-2F6D-D0C0-06848BC0C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2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3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217FCF-0E3F-D3B5-3808-ECD21C354EEE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132347" y="1047688"/>
            <a:ext cx="1246471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B24289-8737-00F5-D247-CE97343411C9}"/>
              </a:ext>
            </a:extLst>
          </p:cNvPr>
          <p:cNvSpPr/>
          <p:nvPr userDrawn="1"/>
        </p:nvSpPr>
        <p:spPr>
          <a:xfrm>
            <a:off x="4376162" y="1009265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D09CA-3D9F-01BF-63AA-C71EE37387F5}"/>
              </a:ext>
            </a:extLst>
          </p:cNvPr>
          <p:cNvSpPr/>
          <p:nvPr userDrawn="1"/>
        </p:nvSpPr>
        <p:spPr>
          <a:xfrm>
            <a:off x="8261036" y="1004649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C23C037-32B7-1EDB-6ACF-F5FBF5185EB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9258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63531C0-CC4A-3E85-6D44-42B19D7A2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9258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A0AB9BF-03C5-BF6F-9CD6-B9D3FEFAC1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9258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872FC4-D463-2ADF-E349-8507EAA38F7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77463" y="2519018"/>
            <a:ext cx="3613484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1A37AC9-5CC7-F8BE-F131-A175E4052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7463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930134-0F0C-5ACA-7B7A-BD0946547B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7463" y="1757960"/>
            <a:ext cx="3613484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B733D7-41B8-687D-71C4-7AFBA45E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0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6B4DFE-639B-88B5-0DEE-84A16BA3855D}"/>
              </a:ext>
            </a:extLst>
          </p:cNvPr>
          <p:cNvSpPr txBox="1"/>
          <p:nvPr userDrawn="1"/>
        </p:nvSpPr>
        <p:spPr>
          <a:xfrm>
            <a:off x="381000" y="276142"/>
            <a:ext cx="61000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Advanced Package </a:t>
            </a:r>
            <a:r>
              <a:rPr lang="en-US" sz="2600" b="1" i="0" dirty="0">
                <a:solidFill>
                  <a:schemeClr val="tx1">
                    <a:alpha val="30000"/>
                  </a:schemeClr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Examples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33CE83-CD23-2F24-4064-5D8C91A652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835" y="108117"/>
            <a:ext cx="2461365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62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D95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+37962222222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name.surname@dween.com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9F0C7B-4D00-291A-4F45-1DCD6A205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036" y="1383475"/>
            <a:ext cx="4516357" cy="4762564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341B16-5C66-BE1C-A4C3-77FF688119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391" y="55422"/>
            <a:ext cx="4104021" cy="1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ack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661C1-79BA-2BAD-8732-3D454BDFAED7}"/>
              </a:ext>
            </a:extLst>
          </p:cNvPr>
          <p:cNvSpPr/>
          <p:nvPr userDrawn="1"/>
        </p:nvSpPr>
        <p:spPr>
          <a:xfrm>
            <a:off x="0" y="-7528"/>
            <a:ext cx="12192000" cy="1055216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EFF2EF-1264-779D-F48D-3D356AA30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648" y="106868"/>
            <a:ext cx="2299670" cy="77004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A9CFB3-1710-58CB-92F8-79261CD73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19018"/>
            <a:ext cx="2634050" cy="43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Installation and configuration of data collection equipment EASAS</a:t>
            </a:r>
          </a:p>
          <a:p>
            <a:pPr lvl="0"/>
            <a:r>
              <a:rPr lang="en-US" dirty="0"/>
              <a:t>Data Collector in the client-specific environment.</a:t>
            </a:r>
          </a:p>
          <a:p>
            <a:pPr lvl="0"/>
            <a:r>
              <a:rPr lang="en-US" dirty="0"/>
              <a:t>Real-time collection of boiler technological parameters from the existing system.</a:t>
            </a:r>
          </a:p>
          <a:p>
            <a:pPr lvl="0"/>
            <a:r>
              <a:rPr lang="en-US" dirty="0"/>
              <a:t>Real-time data are stored for one calendar year.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A0A42-1822-DF49-C103-DDF133CD8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89233"/>
            <a:ext cx="2634050" cy="22216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5F48243-483B-4CB1-B078-536574E45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757960"/>
            <a:ext cx="2634050" cy="449735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Boiler System Data Control Module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6C541-8FD7-BEBC-05CE-1B906CA40C35}"/>
              </a:ext>
            </a:extLst>
          </p:cNvPr>
          <p:cNvCxnSpPr>
            <a:cxnSpLocks/>
          </p:cNvCxnSpPr>
          <p:nvPr userDrawn="1"/>
        </p:nvCxnSpPr>
        <p:spPr>
          <a:xfrm>
            <a:off x="-228600" y="1047688"/>
            <a:ext cx="12573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8B73A2F-1B9C-C6B3-DBA0-4F412BF856A7}"/>
              </a:ext>
            </a:extLst>
          </p:cNvPr>
          <p:cNvSpPr/>
          <p:nvPr userDrawn="1"/>
        </p:nvSpPr>
        <p:spPr>
          <a:xfrm>
            <a:off x="462570" y="1013678"/>
            <a:ext cx="76846" cy="768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5397A63-83BA-F3D1-AA39-E423DA307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389063"/>
            <a:ext cx="8534400" cy="522763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AB912910-F0CD-A953-C5A0-9B8B82D6DB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569" y="276711"/>
            <a:ext cx="7030247" cy="492443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>
              <a:defRPr sz="1400" b="1" i="0"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492207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Heat Illustration">
    <p:bg>
      <p:bgPr>
        <a:solidFill>
          <a:srgbClr val="D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288ECB-D8A3-3400-C26B-6F48091F7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30" y="2721890"/>
            <a:ext cx="4104021" cy="1285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AB518-1790-734D-E85D-5E0076BD2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850058"/>
            <a:ext cx="4891239" cy="51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9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EEN Boiler  +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1445E6-2785-B639-A298-36C3752936C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9AC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C8825-CBD1-0CB2-C016-52C6C669D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4" y="4111632"/>
            <a:ext cx="5301344" cy="10066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lt-LT" dirty="0"/>
              <a:t>Zilvinas Salialionis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6F26C7-71AA-316D-EF64-924EDE605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6304" y="5362695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+</a:t>
            </a:r>
            <a:r>
              <a:rPr lang="lt-LT" dirty="0"/>
              <a:t>48 696 555 068</a:t>
            </a:r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5504B70-124F-6F9B-4E88-F486F269A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304" y="5810331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t-LT" dirty="0"/>
              <a:t>zilvinas</a:t>
            </a:r>
            <a:r>
              <a:rPr lang="en-US" dirty="0"/>
              <a:t>.s</a:t>
            </a:r>
            <a:r>
              <a:rPr lang="lt-LT" dirty="0"/>
              <a:t>alialionis</a:t>
            </a:r>
            <a:r>
              <a:rPr lang="en-US" dirty="0"/>
              <a:t>@dween.com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E2DAD-56A6-BAD7-AC91-61D8C036C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6304" y="6255279"/>
            <a:ext cx="5301344" cy="203200"/>
          </a:xfrm>
        </p:spPr>
        <p:txBody>
          <a:bodyPr>
            <a:noAutofit/>
          </a:bodyPr>
          <a:lstStyle>
            <a:lvl1pPr marL="0" indent="0">
              <a:lnSpc>
                <a:spcPts val="98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err="1"/>
              <a:t>dween.com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58F8C6-616E-7C80-AC0C-005CE58CC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99" y="1597819"/>
            <a:ext cx="4339200" cy="465746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05E5D2-6809-EC5B-D2EE-11F77EB25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5" y="72410"/>
            <a:ext cx="3771661" cy="12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0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2" r:id="rId3"/>
    <p:sldLayoutId id="2147483688" r:id="rId4"/>
    <p:sldLayoutId id="2147483691" r:id="rId5"/>
    <p:sldLayoutId id="2147483690" r:id="rId6"/>
    <p:sldLayoutId id="2147483689" r:id="rId7"/>
    <p:sldLayoutId id="2147483692" r:id="rId8"/>
    <p:sldLayoutId id="2147483684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5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9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1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5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5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2C8EA-9C41-1D92-D3C5-0771238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60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EF24-504E-828A-3ABE-95E0AB04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2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6792603-3A54-09FE-4F54-857C5F93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40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fld id="{7D9E3F94-788C-A34C-A9D5-7EBB66F1E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9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Tight SemiBold" pitchFamily="2" charset="0"/>
          <a:ea typeface="Inter Tight SemiBold" pitchFamily="2" charset="0"/>
          <a:cs typeface="Inter Tight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38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0A28E-424B-2E95-FEDB-58B8844FD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032B0-6723-15BA-89DF-15EAA8978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dirty="0"/>
              <a:t>+48 696 555 068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62A8A-F847-BD22-210A-6CD981DF90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zilvinas.salialionis</a:t>
            </a:r>
            <a:r>
              <a:rPr lang="en-US" dirty="0"/>
              <a:t>@dween.com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66B19-15C3-D1FA-111B-6B331D3551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dween.com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00985E-B2FE-C1F7-22D9-201832917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</a:t>
            </a:r>
            <a:br>
              <a:rPr lang="lt-LT" dirty="0"/>
            </a:br>
            <a:r>
              <a:rPr lang="en-US" dirty="0"/>
              <a:t>refrigeration system</a:t>
            </a:r>
            <a:r>
              <a:rPr lang="lt-LT" dirty="0"/>
              <a:t> of</a:t>
            </a:r>
            <a:r>
              <a:rPr lang="pl-PL" dirty="0"/>
              <a:t> </a:t>
            </a:r>
            <a:br>
              <a:rPr lang="lt-LT" dirty="0"/>
            </a:br>
            <a:r>
              <a:rPr lang="lt-LT" dirty="0"/>
              <a:t>OSM Koło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DD0D248-A215-09DA-9187-CC26010E7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Zilvinas Salialionis, DWEEN</a:t>
            </a:r>
          </a:p>
        </p:txBody>
      </p:sp>
    </p:spTree>
    <p:extLst>
      <p:ext uri="{BB962C8B-B14F-4D97-AF65-F5344CB8AC3E}">
        <p14:creationId xmlns:p14="http://schemas.microsoft.com/office/powerpoint/2010/main" val="400419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7E142-29EB-7D86-4917-56C12B230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Air compressor - Free industry icons">
            <a:extLst>
              <a:ext uri="{FF2B5EF4-FFF2-40B4-BE49-F238E27FC236}">
                <a16:creationId xmlns:a16="http://schemas.microsoft.com/office/drawing/2014/main" id="{B604CA8E-0262-4E6F-8779-25D8CCE2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86" y="2392771"/>
            <a:ext cx="746681" cy="7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Free Water tank Good Ware Lineal icon Icons in PNG &amp; SVG">
            <a:extLst>
              <a:ext uri="{FF2B5EF4-FFF2-40B4-BE49-F238E27FC236}">
                <a16:creationId xmlns:a16="http://schemas.microsoft.com/office/drawing/2014/main" id="{DBDA3A20-1045-7E04-9D8B-111B79C9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57" y="2302243"/>
            <a:ext cx="927736" cy="9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monia - Free industry icons">
            <a:extLst>
              <a:ext uri="{FF2B5EF4-FFF2-40B4-BE49-F238E27FC236}">
                <a16:creationId xmlns:a16="http://schemas.microsoft.com/office/drawing/2014/main" id="{CE3AEB67-9CCA-5B45-AB1C-C56CF367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47" y="2319594"/>
            <a:ext cx="893036" cy="8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27185-BB96-F672-A22C-D77D97A7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3"/>
            <a:ext cx="3613484" cy="126448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lt-LT" sz="1400" dirty="0"/>
              <a:t>Compressors	    </a:t>
            </a:r>
            <a:r>
              <a:rPr lang="en-US" sz="1400" b="1" dirty="0"/>
              <a:t>JC</a:t>
            </a:r>
            <a:r>
              <a:rPr lang="lt-LT" sz="1400" b="1" dirty="0"/>
              <a:t>i Sabroe 151</a:t>
            </a:r>
            <a:endParaRPr lang="lt-LT" sz="1400" dirty="0"/>
          </a:p>
          <a:p>
            <a:pPr>
              <a:lnSpc>
                <a:spcPct val="80000"/>
              </a:lnSpc>
            </a:pPr>
            <a:r>
              <a:rPr lang="lt-LT" sz="1400" dirty="0"/>
              <a:t>Controllers	    </a:t>
            </a:r>
            <a:r>
              <a:rPr lang="lt-LT" sz="1400" b="1" dirty="0"/>
              <a:t>JCi Unisab III</a:t>
            </a:r>
          </a:p>
          <a:p>
            <a:pPr>
              <a:lnSpc>
                <a:spcPct val="80000"/>
              </a:lnSpc>
            </a:pPr>
            <a:r>
              <a:rPr lang="lt-LT" sz="1400" dirty="0"/>
              <a:t>Electrical power	    </a:t>
            </a:r>
            <a:r>
              <a:rPr lang="lt-LT" sz="1400" b="1" dirty="0"/>
              <a:t>4x160 kW</a:t>
            </a:r>
          </a:p>
          <a:p>
            <a:pPr>
              <a:lnSpc>
                <a:spcPct val="80000"/>
              </a:lnSpc>
            </a:pPr>
            <a:r>
              <a:rPr lang="lt-LT" sz="1400" dirty="0"/>
              <a:t>Cooling capacity	    </a:t>
            </a:r>
            <a:r>
              <a:rPr lang="en-US" sz="1400" b="1" dirty="0"/>
              <a:t>4</a:t>
            </a:r>
            <a:r>
              <a:rPr lang="lt-LT" sz="1400" b="1" dirty="0"/>
              <a:t>x600</a:t>
            </a:r>
            <a:r>
              <a:rPr lang="en-US" sz="1400" b="1" dirty="0"/>
              <a:t> kW</a:t>
            </a:r>
            <a:endParaRPr lang="en-US" sz="1400" b="1" baseline="30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4F2DA-B259-02C4-137A-5401CCBD9A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81BA-9612-39D7-1636-5D0FE0C0E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lt-LT" sz="1600" dirty="0"/>
              <a:t>Machine room</a:t>
            </a: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6CE1BA-E710-DC88-C705-22E0AE65BC8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3"/>
            <a:ext cx="3613484" cy="126448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Capacity</a:t>
            </a:r>
            <a:r>
              <a:rPr lang="lt-LT" sz="1400" dirty="0"/>
              <a:t>		    </a:t>
            </a:r>
            <a:r>
              <a:rPr lang="lt-LT" sz="1400" b="1" dirty="0"/>
              <a:t>8 t</a:t>
            </a:r>
          </a:p>
          <a:p>
            <a:pPr>
              <a:lnSpc>
                <a:spcPct val="80000"/>
              </a:lnSpc>
            </a:pPr>
            <a:r>
              <a:rPr lang="lt-LT" sz="1400" dirty="0"/>
              <a:t>Min. temp.		    </a:t>
            </a:r>
            <a:r>
              <a:rPr lang="lt-LT" sz="1400" b="1" dirty="0"/>
              <a:t>-8 °C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7E994F-F308-8EC0-9D8D-0CBD950BE1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CB677-3DF7-4AE0-AC52-A73090DFEF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lt-LT" sz="1600" dirty="0"/>
              <a:t>Zbiornik amoniaku</a:t>
            </a:r>
            <a:endParaRPr lang="en-US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40D7D8-F3CB-2990-924A-70B64A04528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3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Water capacity</a:t>
            </a:r>
            <a:r>
              <a:rPr lang="lt-LT" sz="1400" dirty="0"/>
              <a:t>	       </a:t>
            </a:r>
            <a:r>
              <a:rPr lang="lt-LT" sz="1400" b="1" dirty="0"/>
              <a:t>2x70 t</a:t>
            </a:r>
          </a:p>
          <a:p>
            <a:r>
              <a:rPr lang="lt-LT" sz="1400" dirty="0"/>
              <a:t>Accumulation capacity    </a:t>
            </a:r>
            <a:r>
              <a:rPr lang="lt-LT" sz="1400" b="1" dirty="0"/>
              <a:t>2x3</a:t>
            </a:r>
            <a:r>
              <a:rPr lang="en-US" sz="1400" b="1" dirty="0"/>
              <a:t>.</a:t>
            </a:r>
            <a:r>
              <a:rPr lang="lt-LT" sz="1400" b="1" dirty="0"/>
              <a:t>7</a:t>
            </a:r>
            <a:r>
              <a:rPr lang="en-US" sz="1400" b="1" dirty="0"/>
              <a:t> MW</a:t>
            </a:r>
            <a:endParaRPr lang="lt-LT" sz="14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DD0E1A-41FA-CB68-9B89-4C6933F9E3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052139-3F76-93C4-3B35-757C6D3069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lt-LT" sz="1600" dirty="0"/>
              <a:t>Chilled</a:t>
            </a:r>
            <a:r>
              <a:rPr lang="en-US" sz="1600" dirty="0"/>
              <a:t> water tanks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95261E-C6BA-51A8-938D-21BA578CF2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dirty="0"/>
              <a:t>DWEEN</a:t>
            </a:r>
            <a:r>
              <a:rPr lang="pl-PL" baseline="30000" dirty="0"/>
              <a:t> </a:t>
            </a:r>
            <a:r>
              <a:rPr lang="lt-LT" baseline="30000" dirty="0"/>
              <a:t>Cold</a:t>
            </a:r>
            <a:r>
              <a:rPr lang="lt-LT" dirty="0"/>
              <a:t> solution at </a:t>
            </a:r>
            <a:r>
              <a:rPr lang="pl-PL" dirty="0"/>
              <a:t>OSM </a:t>
            </a:r>
            <a:r>
              <a:rPr lang="lt-LT" dirty="0"/>
              <a:t>Koło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260E3-5057-F3E6-8D6B-930780B7B43A}"/>
              </a:ext>
            </a:extLst>
          </p:cNvPr>
          <p:cNvSpPr txBox="1"/>
          <p:nvPr/>
        </p:nvSpPr>
        <p:spPr>
          <a:xfrm>
            <a:off x="381000" y="1363160"/>
            <a:ext cx="621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Refrigeration system</a:t>
            </a:r>
            <a:endParaRPr lang="lt-LT" sz="1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91159-7A4C-0E9D-3F6F-D38BC619207C}"/>
              </a:ext>
            </a:extLst>
          </p:cNvPr>
          <p:cNvSpPr txBox="1"/>
          <p:nvPr/>
        </p:nvSpPr>
        <p:spPr>
          <a:xfrm>
            <a:off x="381000" y="5359615"/>
            <a:ext cx="11542644" cy="78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The main refrigerant in the plant is chilled water, which is used in varying amounts in different production processes.</a:t>
            </a:r>
            <a:r>
              <a:rPr lang="lt-LT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</a:t>
            </a:r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ompany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completely upgraded its refrigeration system in 2011, and the system was operated by operators until 2024.</a:t>
            </a:r>
            <a:endParaRPr lang="lt-LT" sz="14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DWEEN Cold's Digital Twin </a:t>
            </a:r>
            <a:r>
              <a:rPr lang="lt-LT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solution 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is responsible for automated control of refrigeration energy production from October 2024.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12C072-4658-B961-1467-336FA810FBA5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14E969-EB33-D0BC-2520-B356D084B758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F1F744-B71E-7FB9-9D1A-C8CAA27E9F52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6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E4536-87CA-F41E-1C8F-2CC0392EA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20238A-F5C2-D431-1342-436BDB33EE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SCADA system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view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0800F3-D4A4-86A4-E2E5-30E06E4C12CC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248924-C987-E8CE-4EA2-7736732E34A2}"/>
              </a:ext>
            </a:extLst>
          </p:cNvPr>
          <p:cNvSpPr/>
          <p:nvPr/>
        </p:nvSpPr>
        <p:spPr>
          <a:xfrm>
            <a:off x="687893" y="1536743"/>
            <a:ext cx="10816214" cy="4591082"/>
          </a:xfrm>
          <a:prstGeom prst="roundRect">
            <a:avLst>
              <a:gd name="adj" fmla="val 16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5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7C73B-AF85-CF74-EA32-5A566D6EF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75F7D3-2B45-5574-288B-004F474D8D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Main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dashboard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CC939-A986-6AA1-574F-660D5FC20541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D4E57-D092-1997-8E10-1D92D659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8" y="1624774"/>
            <a:ext cx="11252752" cy="42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9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2EEF7-DA1A-BC4F-8666-FF17342E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6C1B56-3AA4-F685-8604-BA3FFBC0F6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Chilled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water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-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supply</a:t>
            </a:r>
            <a:endParaRPr lang="pl-PL" sz="2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B56CD-501E-566B-8C18-DE21C519750E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41B3E8C-DC50-61A2-7FA4-EEA6A97B9949}"/>
              </a:ext>
            </a:extLst>
          </p:cNvPr>
          <p:cNvSpPr txBox="1">
            <a:spLocks/>
          </p:cNvSpPr>
          <p:nvPr/>
        </p:nvSpPr>
        <p:spPr>
          <a:xfrm>
            <a:off x="462569" y="1536742"/>
            <a:ext cx="2780899" cy="1802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4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Chart „BEFORE“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EBA7F5-C1B1-2B95-83A2-49A3C6723DE1}"/>
              </a:ext>
            </a:extLst>
          </p:cNvPr>
          <p:cNvSpPr/>
          <p:nvPr/>
        </p:nvSpPr>
        <p:spPr>
          <a:xfrm>
            <a:off x="3243468" y="1536743"/>
            <a:ext cx="8341372" cy="4591082"/>
          </a:xfrm>
          <a:prstGeom prst="roundRect">
            <a:avLst>
              <a:gd name="adj" fmla="val 16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9347A-41A1-6E71-4DAA-B4EA3A939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A8EA0B-1FE5-08D8-6087-8EAAE54F8E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Chilled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water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-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supply</a:t>
            </a:r>
            <a:endParaRPr lang="pl-PL" sz="2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9BD71E-CD9C-0C23-7622-5E5AB9D67A2D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009148F-A515-34BA-A7CA-399417352BF0}"/>
              </a:ext>
            </a:extLst>
          </p:cNvPr>
          <p:cNvSpPr txBox="1">
            <a:spLocks/>
          </p:cNvSpPr>
          <p:nvPr/>
        </p:nvSpPr>
        <p:spPr>
          <a:xfrm>
            <a:off x="536713" y="1536742"/>
            <a:ext cx="2706755" cy="1802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4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Chart „AFTER“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9EF9D3-BBAA-E15A-D124-7E6F79AA416C}"/>
              </a:ext>
            </a:extLst>
          </p:cNvPr>
          <p:cNvSpPr txBox="1">
            <a:spLocks/>
          </p:cNvSpPr>
          <p:nvPr/>
        </p:nvSpPr>
        <p:spPr>
          <a:xfrm>
            <a:off x="536713" y="4803913"/>
            <a:ext cx="2706755" cy="132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Chilled water temperature stabilization</a:t>
            </a:r>
            <a:endParaRPr lang="en-US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C520C3-6B1C-00CD-C308-328E3BD826C6}"/>
              </a:ext>
            </a:extLst>
          </p:cNvPr>
          <p:cNvSpPr/>
          <p:nvPr/>
        </p:nvSpPr>
        <p:spPr>
          <a:xfrm>
            <a:off x="3243467" y="1536742"/>
            <a:ext cx="8341372" cy="4591082"/>
          </a:xfrm>
          <a:prstGeom prst="roundRect">
            <a:avLst>
              <a:gd name="adj" fmla="val 16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C82CC-875F-2CA4-E00B-AA0A9E3AD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8136B1-70A4-7D64-9FF5-2DE903AEB7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8" y="276711"/>
            <a:ext cx="9304283" cy="492443"/>
          </a:xfrm>
        </p:spPr>
        <p:txBody>
          <a:bodyPr/>
          <a:lstStyle/>
          <a:p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Chilled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water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– </a:t>
            </a:r>
            <a:r>
              <a:rPr lang="lt-LT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ice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accumulation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necessary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CBF26-9D2B-0F06-5586-1122FB392BC2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F376F1F-44E2-A595-458D-495B9FD76A90}"/>
              </a:ext>
            </a:extLst>
          </p:cNvPr>
          <p:cNvSpPr txBox="1">
            <a:spLocks/>
          </p:cNvSpPr>
          <p:nvPr/>
        </p:nvSpPr>
        <p:spPr>
          <a:xfrm>
            <a:off x="536713" y="1536742"/>
            <a:ext cx="2706755" cy="1802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4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Chart „BEFORE“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56894E-28BC-5F67-156F-106C2A8084D1}"/>
              </a:ext>
            </a:extLst>
          </p:cNvPr>
          <p:cNvSpPr/>
          <p:nvPr/>
        </p:nvSpPr>
        <p:spPr>
          <a:xfrm>
            <a:off x="3243468" y="1536743"/>
            <a:ext cx="8341372" cy="4591082"/>
          </a:xfrm>
          <a:prstGeom prst="roundRect">
            <a:avLst>
              <a:gd name="adj" fmla="val 16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40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AE406-94A4-F613-C2C9-B554DF0F4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9B01E9-AE47-95A1-EF18-1BB403D24D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8" y="276711"/>
            <a:ext cx="9304283" cy="492443"/>
          </a:xfrm>
        </p:spPr>
        <p:txBody>
          <a:bodyPr/>
          <a:lstStyle/>
          <a:p>
            <a:r>
              <a:rPr lang="en-US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Chilled water - dynamic temperature control</a:t>
            </a:r>
            <a:endParaRPr lang="pl-PL" sz="2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7D614F-9CB4-47EB-FFFE-43201F8F74F0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2D846AE-DC62-EEBC-53BA-18A544A8BDC2}"/>
              </a:ext>
            </a:extLst>
          </p:cNvPr>
          <p:cNvSpPr txBox="1">
            <a:spLocks/>
          </p:cNvSpPr>
          <p:nvPr/>
        </p:nvSpPr>
        <p:spPr>
          <a:xfrm>
            <a:off x="536713" y="1536742"/>
            <a:ext cx="2706755" cy="1802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4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Chart „AFTER“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DC7FF0-472B-7BF1-0545-BE71DF1B79B5}"/>
              </a:ext>
            </a:extLst>
          </p:cNvPr>
          <p:cNvSpPr/>
          <p:nvPr/>
        </p:nvSpPr>
        <p:spPr>
          <a:xfrm>
            <a:off x="3243468" y="1536743"/>
            <a:ext cx="8341372" cy="4591082"/>
          </a:xfrm>
          <a:prstGeom prst="roundRect">
            <a:avLst>
              <a:gd name="adj" fmla="val 16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67D7A-D466-6C39-62B4-4946F77FBF0D}"/>
              </a:ext>
            </a:extLst>
          </p:cNvPr>
          <p:cNvSpPr txBox="1">
            <a:spLocks/>
          </p:cNvSpPr>
          <p:nvPr/>
        </p:nvSpPr>
        <p:spPr>
          <a:xfrm>
            <a:off x="536713" y="4505739"/>
            <a:ext cx="2706755" cy="16220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Reduced system load</a:t>
            </a:r>
            <a:endParaRPr lang="lt-LT" sz="1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Reduced power consumption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883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30B6B-73C0-367E-A8D8-CE7D43FA3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BDC6E2-6F79-5307-7AA5-AEE0945701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lt-LT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Electricity price peaks</a:t>
            </a:r>
            <a:endParaRPr lang="pl-PL" sz="2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5AEFE-DFE5-8CF7-D336-598FD1762943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D2BE166-BBAF-F90F-1F9D-B2080DC2EF56}"/>
              </a:ext>
            </a:extLst>
          </p:cNvPr>
          <p:cNvSpPr txBox="1">
            <a:spLocks/>
          </p:cNvSpPr>
          <p:nvPr/>
        </p:nvSpPr>
        <p:spPr>
          <a:xfrm>
            <a:off x="536713" y="1536742"/>
            <a:ext cx="2706755" cy="1802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„Cheap“ electricity:</a:t>
            </a:r>
          </a:p>
          <a:p>
            <a:r>
              <a:rPr lang="lt-LT" sz="24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from 23:00</a:t>
            </a:r>
          </a:p>
          <a:p>
            <a:pPr>
              <a:lnSpc>
                <a:spcPct val="50000"/>
              </a:lnSpc>
            </a:pPr>
            <a:r>
              <a:rPr lang="lt-LT" sz="24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till 7:00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19542A9-32F6-BE88-B278-B6B151671BFB}"/>
              </a:ext>
            </a:extLst>
          </p:cNvPr>
          <p:cNvSpPr txBox="1">
            <a:spLocks/>
          </p:cNvSpPr>
          <p:nvPr/>
        </p:nvSpPr>
        <p:spPr>
          <a:xfrm>
            <a:off x="536713" y="5088835"/>
            <a:ext cx="2706755" cy="10389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Avoiding human errors</a:t>
            </a:r>
            <a:endParaRPr lang="en-US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D96808-8073-9A0F-E732-0AF756CAB149}"/>
              </a:ext>
            </a:extLst>
          </p:cNvPr>
          <p:cNvSpPr/>
          <p:nvPr/>
        </p:nvSpPr>
        <p:spPr>
          <a:xfrm>
            <a:off x="3243467" y="1536742"/>
            <a:ext cx="8341372" cy="4591082"/>
          </a:xfrm>
          <a:prstGeom prst="roundRect">
            <a:avLst>
              <a:gd name="adj" fmla="val 16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CCF3C-F493-B00F-F8D9-E0C2E72D3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28E8D9-AEA6-9026-A8EB-769E951B16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69" y="276711"/>
            <a:ext cx="8933222" cy="492443"/>
          </a:xfrm>
        </p:spPr>
        <p:txBody>
          <a:bodyPr/>
          <a:lstStyle/>
          <a:p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Reduction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of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electricity</a:t>
            </a:r>
            <a:r>
              <a:rPr lang="pl-PL" sz="2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</a:t>
            </a:r>
            <a:r>
              <a:rPr lang="pl-PL" sz="28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consumption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7E1BD-F2C5-FCFB-75D6-FCC3B53A6C4C}"/>
              </a:ext>
            </a:extLst>
          </p:cNvPr>
          <p:cNvSpPr/>
          <p:nvPr/>
        </p:nvSpPr>
        <p:spPr>
          <a:xfrm>
            <a:off x="381000" y="1363160"/>
            <a:ext cx="11380304" cy="49382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2CA8DF-3A34-7CA0-12F3-AF6EF3D99F2F}"/>
              </a:ext>
            </a:extLst>
          </p:cNvPr>
          <p:cNvGrpSpPr/>
          <p:nvPr/>
        </p:nvGrpSpPr>
        <p:grpSpPr>
          <a:xfrm>
            <a:off x="12664900" y="5002196"/>
            <a:ext cx="182880" cy="245166"/>
            <a:chOff x="662141" y="5787841"/>
            <a:chExt cx="182880" cy="2451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3DB44D-B144-072D-22AA-160E928613F7}"/>
                </a:ext>
              </a:extLst>
            </p:cNvPr>
            <p:cNvSpPr/>
            <p:nvPr/>
          </p:nvSpPr>
          <p:spPr>
            <a:xfrm>
              <a:off x="771869" y="5787841"/>
              <a:ext cx="73152" cy="73152"/>
            </a:xfrm>
            <a:prstGeom prst="ellipse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0EB313-F637-AC3F-8A91-28E4B705FC54}"/>
                </a:ext>
              </a:extLst>
            </p:cNvPr>
            <p:cNvSpPr/>
            <p:nvPr/>
          </p:nvSpPr>
          <p:spPr>
            <a:xfrm>
              <a:off x="662141" y="5959855"/>
              <a:ext cx="73152" cy="73152"/>
            </a:xfrm>
            <a:prstGeom prst="ellipse">
              <a:avLst/>
            </a:prstGeom>
            <a:solidFill>
              <a:srgbClr val="3C3957"/>
            </a:solidFill>
            <a:ln>
              <a:solidFill>
                <a:srgbClr val="3C39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96BEA0-EED1-3E1D-2544-EBAAA7D50E65}"/>
                </a:ext>
              </a:extLst>
            </p:cNvPr>
            <p:cNvSpPr/>
            <p:nvPr/>
          </p:nvSpPr>
          <p:spPr>
            <a:xfrm>
              <a:off x="771869" y="5959855"/>
              <a:ext cx="73152" cy="73152"/>
            </a:xfrm>
            <a:prstGeom prst="ellipse">
              <a:avLst/>
            </a:prstGeom>
            <a:solidFill>
              <a:srgbClr val="A91D23"/>
            </a:solidFill>
            <a:ln>
              <a:solidFill>
                <a:srgbClr val="A91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6AE484-5ED8-E5E4-5E61-D38EBAE95475}"/>
              </a:ext>
            </a:extLst>
          </p:cNvPr>
          <p:cNvSpPr txBox="1"/>
          <p:nvPr/>
        </p:nvSpPr>
        <p:spPr>
          <a:xfrm>
            <a:off x="1151712" y="3950453"/>
            <a:ext cx="416658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500" b="1" dirty="0">
                <a:solidFill>
                  <a:srgbClr val="46BBC2"/>
                </a:solidFill>
                <a:latin typeface="Inter Tight Black" pitchFamily="2" charset="0"/>
                <a:ea typeface="Inter Tight Black" pitchFamily="2" charset="0"/>
                <a:cs typeface="Inter Tight Black" pitchFamily="2" charset="0"/>
              </a:rPr>
              <a:t> -</a:t>
            </a:r>
            <a:r>
              <a:rPr lang="lt-LT" sz="11500" b="1" dirty="0">
                <a:solidFill>
                  <a:srgbClr val="46BBC2"/>
                </a:solidFill>
                <a:latin typeface="Inter Tight Black" pitchFamily="2" charset="0"/>
                <a:ea typeface="Inter Tight Black" pitchFamily="2" charset="0"/>
                <a:cs typeface="Inter Tight Black" pitchFamily="2" charset="0"/>
              </a:rPr>
              <a:t>15</a:t>
            </a:r>
            <a:r>
              <a:rPr lang="en-US" sz="11500" b="1" dirty="0">
                <a:solidFill>
                  <a:srgbClr val="46BBC2"/>
                </a:solidFill>
                <a:latin typeface="Inter Tight Black" pitchFamily="2" charset="0"/>
                <a:ea typeface="Inter Tight Black" pitchFamily="2" charset="0"/>
                <a:cs typeface="Inter Tight Black" pitchFamily="2" charset="0"/>
              </a:rPr>
              <a:t>%</a:t>
            </a:r>
            <a:endParaRPr lang="lt-LT" sz="11500" b="1" dirty="0">
              <a:solidFill>
                <a:srgbClr val="46BBC2"/>
              </a:solidFill>
              <a:latin typeface="Inter Tight Black" pitchFamily="2" charset="0"/>
              <a:ea typeface="Inter Tight Black" pitchFamily="2" charset="0"/>
              <a:cs typeface="Inter Tight Black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A70ECE-3A44-F625-6B81-EF0DA2F3EBAC}"/>
              </a:ext>
            </a:extLst>
          </p:cNvPr>
          <p:cNvSpPr/>
          <p:nvPr/>
        </p:nvSpPr>
        <p:spPr>
          <a:xfrm>
            <a:off x="536713" y="1536743"/>
            <a:ext cx="11048127" cy="2240127"/>
          </a:xfrm>
          <a:prstGeom prst="roundRect">
            <a:avLst>
              <a:gd name="adj" fmla="val 16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C234DF-E76C-3445-B0CA-A335A590138C}"/>
              </a:ext>
            </a:extLst>
          </p:cNvPr>
          <p:cNvSpPr/>
          <p:nvPr/>
        </p:nvSpPr>
        <p:spPr>
          <a:xfrm>
            <a:off x="6221896" y="3882132"/>
            <a:ext cx="5362944" cy="2240127"/>
          </a:xfrm>
          <a:prstGeom prst="roundRect">
            <a:avLst>
              <a:gd name="adj" fmla="val 16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6B4DC0-AB6F-5171-A5C2-346BF2A4480F}"/>
              </a:ext>
            </a:extLst>
          </p:cNvPr>
          <p:cNvSpPr txBox="1">
            <a:spLocks/>
          </p:cNvSpPr>
          <p:nvPr/>
        </p:nvSpPr>
        <p:spPr>
          <a:xfrm>
            <a:off x="1346571" y="5650949"/>
            <a:ext cx="3776870" cy="4060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 </a:t>
            </a:r>
            <a:r>
              <a:rPr lang="pl-PL" sz="20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just</a:t>
            </a:r>
            <a:r>
              <a:rPr lang="pl-PL" sz="20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2 </a:t>
            </a:r>
            <a:r>
              <a:rPr lang="pl-PL" sz="2000" dirty="0" err="1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months</a:t>
            </a:r>
            <a:endParaRPr lang="lt-LT" sz="20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2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E72EF1-0FF0-7865-6FFC-15D0A2255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dirty="0"/>
              <a:t>+48 696 555 068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80E39-365B-BFBC-0929-E9F0C93DE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zilvinas.salialionis</a:t>
            </a:r>
            <a:r>
              <a:rPr lang="en-US" dirty="0"/>
              <a:t>@dween.com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105FE-CB99-E3AB-BAF6-2923321FAE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dween.com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EA53EE-610C-EA62-2F38-600162DE7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Digital Twin</a:t>
            </a:r>
            <a:br>
              <a:rPr lang="lt-LT" dirty="0"/>
            </a:br>
            <a:r>
              <a:rPr lang="lt-LT" sz="6000" dirty="0">
                <a:effectLst/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of refrigeration system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CD8CF3F-15AC-4E8B-1CE9-4734472FD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Zilvinas Salialionis, DWEEN</a:t>
            </a:r>
          </a:p>
        </p:txBody>
      </p:sp>
    </p:spTree>
    <p:extLst>
      <p:ext uri="{BB962C8B-B14F-4D97-AF65-F5344CB8AC3E}">
        <p14:creationId xmlns:p14="http://schemas.microsoft.com/office/powerpoint/2010/main" val="8173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E542-F402-F1A2-149F-3C7BB52C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304" y="399521"/>
            <a:ext cx="5301344" cy="1006627"/>
          </a:xfrm>
        </p:spPr>
        <p:txBody>
          <a:bodyPr>
            <a:normAutofit/>
          </a:bodyPr>
          <a:lstStyle/>
          <a:p>
            <a:r>
              <a:rPr lang="lt-LT" sz="2800" dirty="0"/>
              <a:t>Thank You</a:t>
            </a:r>
            <a:r>
              <a:rPr lang="en-US" sz="2800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7684-E1FF-F10B-503E-C4B0D8BEE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dirty="0"/>
              <a:t>+48 696 555 068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BE198-4F3D-71C9-4D1E-256A37FE6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zilvinas.salialionis</a:t>
            </a:r>
            <a:r>
              <a:rPr lang="en-US" dirty="0"/>
              <a:t>@dween.com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9FC40-2DA3-0160-ACE2-A5E65F76E0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dween.com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CD8A8B-A9BF-2073-9558-A599E1A413AE}"/>
              </a:ext>
            </a:extLst>
          </p:cNvPr>
          <p:cNvSpPr txBox="1">
            <a:spLocks/>
          </p:cNvSpPr>
          <p:nvPr/>
        </p:nvSpPr>
        <p:spPr>
          <a:xfrm>
            <a:off x="6526304" y="1901687"/>
            <a:ext cx="5301344" cy="12390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Inter Tight SemiBold" pitchFamily="2" charset="0"/>
                <a:ea typeface="Inter Tight SemiBold" pitchFamily="2" charset="0"/>
                <a:cs typeface="Inter Tight SemiBold" pitchFamily="2" charset="0"/>
              </a:defRPr>
            </a:lvl1pPr>
          </a:lstStyle>
          <a:p>
            <a:r>
              <a:rPr lang="lt-LT" sz="3200" dirty="0"/>
              <a:t>C</a:t>
            </a:r>
            <a:r>
              <a:rPr lang="en-US" sz="3200" dirty="0" err="1"/>
              <a:t>ome</a:t>
            </a:r>
            <a:r>
              <a:rPr lang="en-US" sz="3200" dirty="0"/>
              <a:t> </a:t>
            </a:r>
            <a:r>
              <a:rPr lang="lt-LT" sz="3200" dirty="0"/>
              <a:t>and meet us </a:t>
            </a:r>
            <a:r>
              <a:rPr lang="en-US" sz="3200" dirty="0"/>
              <a:t>at DWEEN booth</a:t>
            </a:r>
          </a:p>
        </p:txBody>
      </p:sp>
    </p:spTree>
    <p:extLst>
      <p:ext uri="{BB962C8B-B14F-4D97-AF65-F5344CB8AC3E}">
        <p14:creationId xmlns:p14="http://schemas.microsoft.com/office/powerpoint/2010/main" val="352630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FC4F9-8879-B616-D240-9B40BE25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A099AC-BD8C-3BF2-08E0-E19C39CE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Avoidance of human errors, quality and speed of control, demand based optimal production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C375D-DE3C-4C92-A121-2F6408DF84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D9AC6-28DF-42E4-7F6F-51E1CA1E18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en-US" sz="1600" dirty="0"/>
              <a:t>Operational Efficiency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369433-D9F9-1DDB-518B-51FFF8108A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Significant impact on the economy, transformation of the workforce skill sets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2E8FD2-1913-8B87-CC31-9E8A27A4EC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BC4ED4-4608-23BB-93A3-10A18FA3D9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en-US" sz="1600" dirty="0"/>
              <a:t>Regulation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448036-61C0-3B47-5E30-1A56CCE3D99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Large, complex data sets, difficult to process and analyze using traditional methods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C7FA3B-25BD-EDE6-6CED-6812A24AD1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B6EFF3-3DAF-78E6-9DCD-9484A8C8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en-US" sz="1600" dirty="0"/>
              <a:t>Digitalization / Big Data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58CF36-343C-EC9B-2D3A-91628B6E8C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lt-LT" dirty="0"/>
              <a:t>Industry Revolution 4.0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7EB28-C7B9-F332-FEF8-40077BB1EA49}"/>
              </a:ext>
            </a:extLst>
          </p:cNvPr>
          <p:cNvSpPr txBox="1"/>
          <p:nvPr/>
        </p:nvSpPr>
        <p:spPr>
          <a:xfrm>
            <a:off x="381000" y="1363160"/>
            <a:ext cx="621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How does it change the World?</a:t>
            </a:r>
            <a:endParaRPr lang="en-US" sz="1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CAFD2D-ED1E-A302-D004-F693A609EB85}"/>
              </a:ext>
            </a:extLst>
          </p:cNvPr>
          <p:cNvSpPr txBox="1"/>
          <p:nvPr/>
        </p:nvSpPr>
        <p:spPr>
          <a:xfrm>
            <a:off x="381000" y="5359615"/>
            <a:ext cx="11542644" cy="549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Realization of the digital transformation of the field, delivering real-time decision making, enhanced productivity, flexibility and agility to revolutionize the way companies manufacture, improve and distribute their products.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59E9E-C716-3A37-127E-3C984B6EE0E3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7801A0-97D4-31B8-0152-2B37837E1C60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C4333C-101A-918C-401F-72CF4F11FF79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Efficiency Line Icon Vector, Efficiency Icon, Productivity, Analytics PNG  and Vector with Transparent Background for Free Download">
            <a:extLst>
              <a:ext uri="{FF2B5EF4-FFF2-40B4-BE49-F238E27FC236}">
                <a16:creationId xmlns:a16="http://schemas.microsoft.com/office/drawing/2014/main" id="{6A36A7FA-BAA5-9092-9555-5A68F6C4F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7" y="2416269"/>
            <a:ext cx="674420" cy="6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ge 3 | Regulatory Changes icons for free download | Freepik">
            <a:extLst>
              <a:ext uri="{FF2B5EF4-FFF2-40B4-BE49-F238E27FC236}">
                <a16:creationId xmlns:a16="http://schemas.microsoft.com/office/drawing/2014/main" id="{DB0434FD-CC08-B5A3-82CE-7F7B588F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09" y="2442313"/>
            <a:ext cx="674421" cy="67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gitalization - Free technology icons">
            <a:extLst>
              <a:ext uri="{FF2B5EF4-FFF2-40B4-BE49-F238E27FC236}">
                <a16:creationId xmlns:a16="http://schemas.microsoft.com/office/drawing/2014/main" id="{47882236-B10C-EA48-4097-FEAD89B4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88" y="2468260"/>
            <a:ext cx="633402" cy="6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1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3B86-8202-BAA6-5689-6F50089F2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CS Icons - Free SVG &amp; PNG DCS Images - Noun Project">
            <a:extLst>
              <a:ext uri="{FF2B5EF4-FFF2-40B4-BE49-F238E27FC236}">
                <a16:creationId xmlns:a16="http://schemas.microsoft.com/office/drawing/2014/main" id="{3873E66D-6B80-9F77-B202-060D5A42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873" y="2473673"/>
            <a:ext cx="684483" cy="6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cel file - Free technology icons">
            <a:extLst>
              <a:ext uri="{FF2B5EF4-FFF2-40B4-BE49-F238E27FC236}">
                <a16:creationId xmlns:a16="http://schemas.microsoft.com/office/drawing/2014/main" id="{2853107D-9AA2-E5A9-326A-AE957DAA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99" y="2539463"/>
            <a:ext cx="505927" cy="5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Brain in head outline">
            <a:extLst>
              <a:ext uri="{FF2B5EF4-FFF2-40B4-BE49-F238E27FC236}">
                <a16:creationId xmlns:a16="http://schemas.microsoft.com/office/drawing/2014/main" id="{BF38175C-8268-C4AC-720B-78B9CB68A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9059" y="2403293"/>
            <a:ext cx="674420" cy="67442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069A0-66A0-4ABD-57EA-EA46FF2F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4"/>
            <a:ext cx="3613484" cy="909982"/>
          </a:xfrm>
        </p:spPr>
        <p:txBody>
          <a:bodyPr>
            <a:normAutofit fontScale="92500"/>
          </a:bodyPr>
          <a:lstStyle/>
          <a:p>
            <a:r>
              <a:rPr lang="en-US" sz="1700" b="1" dirty="0"/>
              <a:t>4</a:t>
            </a:r>
            <a:r>
              <a:rPr lang="en-US" sz="1500" dirty="0"/>
              <a:t> variables are difficult; </a:t>
            </a:r>
            <a:r>
              <a:rPr lang="en-US" sz="1700" b="1" dirty="0"/>
              <a:t>5</a:t>
            </a:r>
            <a:r>
              <a:rPr lang="en-US" sz="1500" dirty="0"/>
              <a:t> are nearly impossible</a:t>
            </a:r>
            <a:endParaRPr lang="en-US" sz="1800" dirty="0"/>
          </a:p>
          <a:p>
            <a:r>
              <a:rPr lang="en-US" sz="900" dirty="0"/>
              <a:t>Graeme S. Halford, Rosemary Baker, Julie E. </a:t>
            </a:r>
            <a:r>
              <a:rPr lang="en-US" sz="900" dirty="0" err="1"/>
              <a:t>McCredden</a:t>
            </a:r>
            <a:r>
              <a:rPr lang="en-US" sz="900" dirty="0"/>
              <a:t> (University of Queensland ) and John D. Bain (Griffith University)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6255C-CEB2-9875-8AA9-D7F32CA87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7E2A3-8DC7-4953-89DE-2761D96AAD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en-US" sz="1600" dirty="0"/>
              <a:t>Human brain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57BE41-79A8-5165-7240-9063383DDE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Microsoft Excel Solver has a limit of </a:t>
            </a:r>
            <a:r>
              <a:rPr lang="en-US" sz="1600" b="1" dirty="0"/>
              <a:t>200</a:t>
            </a:r>
            <a:r>
              <a:rPr lang="en-US" sz="1400" dirty="0"/>
              <a:t> decision variables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5EAF93-2E11-EFBC-5447-F1E8928C4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5F0B3-C041-F8BC-3C5E-214E320749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en-US" sz="1600" dirty="0"/>
              <a:t>Excel Solver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0C3710-EB4B-4476-E7E9-D295D6E4751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Distributed Control System (DCS) of Waste burning Power plant may have </a:t>
            </a:r>
            <a:r>
              <a:rPr lang="en-US" sz="1600" b="1" dirty="0"/>
              <a:t>7,265</a:t>
            </a:r>
            <a:r>
              <a:rPr lang="en-US" sz="1400" dirty="0"/>
              <a:t> or more measuring points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E59C80-9F69-B880-2887-25DD1CE452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C0B9C5-2621-AE98-A1E4-A17269E80A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en-US" sz="1600" dirty="0"/>
              <a:t>D</a:t>
            </a:r>
            <a:r>
              <a:rPr lang="lt-LT" sz="1600" dirty="0"/>
              <a:t>istributed </a:t>
            </a:r>
            <a:r>
              <a:rPr lang="en-US" sz="1600" dirty="0"/>
              <a:t>C</a:t>
            </a:r>
            <a:r>
              <a:rPr lang="lt-LT" sz="1600" dirty="0"/>
              <a:t>ontrol </a:t>
            </a:r>
            <a:r>
              <a:rPr lang="en-US" sz="1600" dirty="0"/>
              <a:t>S</a:t>
            </a:r>
            <a:r>
              <a:rPr lang="lt-LT" sz="1600" dirty="0"/>
              <a:t>ystem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48FB1-04E8-0D2B-E119-05CC07A1BC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lt-LT" dirty="0"/>
              <a:t>Cognitive limitations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4A4DF-0947-01F5-1472-1D75B198B11A}"/>
              </a:ext>
            </a:extLst>
          </p:cNvPr>
          <p:cNvSpPr txBox="1"/>
          <p:nvPr/>
        </p:nvSpPr>
        <p:spPr>
          <a:xfrm>
            <a:off x="381000" y="1363160"/>
            <a:ext cx="621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How many variables should be taken into account?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7C5E9-85AB-5583-145F-17EA264414FF}"/>
              </a:ext>
            </a:extLst>
          </p:cNvPr>
          <p:cNvSpPr txBox="1"/>
          <p:nvPr/>
        </p:nvSpPr>
        <p:spPr>
          <a:xfrm>
            <a:off x="381000" y="5359615"/>
            <a:ext cx="11542644" cy="78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DWEEN is a cloud-based Digital twin solution that has no hardware or software limitations. An unlimited number of variables can be continuously monitored and tracked over time, and data-driven decisions can be made not only based on the actual reading of a parameter, but also on how it has evolved over time, depending on a range of other settings or readings.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8C81D6-0E3B-692E-B032-6B006E85D9B6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A1270F-75C1-6A24-31FF-CBFF610074CB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42E21D-1B1F-D8A4-9809-A513C05C4595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87014-B410-0BB5-F3D4-CE3A1A0BE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7EB0C-A941-D799-F5CE-61613B80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Cuts industrial refrigeration electricity consumption by </a:t>
            </a:r>
            <a:r>
              <a:rPr lang="pl-PL" sz="1600" b="1" dirty="0"/>
              <a:t>10-30%</a:t>
            </a:r>
            <a:endParaRPr lang="en-US" sz="1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D673A-FB52-6A7E-4650-57372C800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05F3B-F7DB-3D18-BDD5-8D75D272E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en-US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DWEEN </a:t>
            </a:r>
            <a:r>
              <a:rPr lang="en-US" sz="1600" b="0" i="0" u="none" strike="noStrike" baseline="30000" dirty="0">
                <a:solidFill>
                  <a:srgbClr val="46BBC2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Cold</a:t>
            </a:r>
            <a:endParaRPr lang="en-US" sz="1600" baseline="30000" dirty="0">
              <a:solidFill>
                <a:srgbClr val="46BBC2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562D70-6792-9C74-BAF2-39F1C5357B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Reduces energy consumption in product drying, increasing productivity by up to</a:t>
            </a:r>
            <a:r>
              <a:rPr lang="pl-PL" sz="1400" dirty="0"/>
              <a:t> </a:t>
            </a:r>
            <a:r>
              <a:rPr lang="pl-PL" sz="1600" b="1" dirty="0"/>
              <a:t>16%</a:t>
            </a:r>
            <a:endParaRPr lang="en-US" sz="14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B103DD-0A3C-D61C-07D2-10B67243D8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062699-A4B4-881C-53D4-C38E9B1B9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en-US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DWEEN </a:t>
            </a:r>
            <a:r>
              <a:rPr lang="en-US" sz="1600" b="0" i="0" u="none" strike="noStrike" baseline="30000" dirty="0">
                <a:solidFill>
                  <a:srgbClr val="E9745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Dry</a:t>
            </a:r>
            <a:endParaRPr lang="en-US" sz="1600" baseline="30000" dirty="0">
              <a:solidFill>
                <a:srgbClr val="E9745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B9E0CF-27AF-238B-0BDD-7199BB63BCC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4"/>
            <a:ext cx="3613484" cy="909982"/>
          </a:xfrm>
        </p:spPr>
        <p:txBody>
          <a:bodyPr>
            <a:normAutofit/>
          </a:bodyPr>
          <a:lstStyle/>
          <a:p>
            <a:r>
              <a:rPr lang="en-US" sz="1400" dirty="0"/>
              <a:t>Cuts indoor ventilation, heating, and cooling energy consumption by</a:t>
            </a:r>
            <a:r>
              <a:rPr lang="lt-LT" sz="1400" dirty="0"/>
              <a:t> </a:t>
            </a:r>
            <a:r>
              <a:rPr lang="pl-PL" sz="1600" b="1" dirty="0"/>
              <a:t>10-15%</a:t>
            </a:r>
            <a:endParaRPr lang="en-US" sz="14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5C0289-8164-9770-4504-0D13B33D5E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B3D46F-7918-58CC-06C4-90391BD3AB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en-US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DWEEN </a:t>
            </a:r>
            <a:r>
              <a:rPr lang="en-US" sz="1600" b="0" i="0" u="none" strike="noStrike" baseline="30000" dirty="0">
                <a:solidFill>
                  <a:srgbClr val="616BF2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Air</a:t>
            </a:r>
            <a:endParaRPr lang="en-US" sz="1600" baseline="30000" dirty="0">
              <a:solidFill>
                <a:srgbClr val="616BF2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EDE665-25B6-D685-A7F4-DF0EB49E03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lt-LT" dirty="0"/>
              <a:t>Dween</a:t>
            </a:r>
            <a:r>
              <a:rPr lang="en-US" dirty="0"/>
              <a:t> products family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567982-5989-0BA0-7E90-F57CC1D6A1A7}"/>
              </a:ext>
            </a:extLst>
          </p:cNvPr>
          <p:cNvSpPr txBox="1"/>
          <p:nvPr/>
        </p:nvSpPr>
        <p:spPr>
          <a:xfrm>
            <a:off x="380999" y="1363160"/>
            <a:ext cx="9485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Automatic control solutions for </a:t>
            </a:r>
            <a:r>
              <a:rPr lang="lt-LT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D</a:t>
            </a:r>
            <a:r>
              <a:rPr lang="en-US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airy industry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A0640-CE8C-74E5-72E4-39477766ED95}"/>
              </a:ext>
            </a:extLst>
          </p:cNvPr>
          <p:cNvSpPr txBox="1"/>
          <p:nvPr/>
        </p:nvSpPr>
        <p:spPr>
          <a:xfrm>
            <a:off x="381000" y="5359615"/>
            <a:ext cx="11542644" cy="78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Dween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is a cutting-edge digital twin solution designed to enhance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energy and technology efficiency of industrial companies. By creating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an identical, cloud-based replica of your technological process,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Dween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simulates real-life conditions, identifies areas for improvement, and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optimizes control meeting the actual energy demand.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2CB6F6-AF9B-73A4-3611-C254EACE2320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28F92B-1C48-189F-DC9F-B6C90C1FF116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D05DA2-6D23-8922-59FC-746C3B8B8BF6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81456A-19EB-854B-BD01-CC572D69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304" y="463827"/>
            <a:ext cx="5301344" cy="3352800"/>
          </a:xfrm>
        </p:spPr>
        <p:txBody>
          <a:bodyPr>
            <a:normAutofit/>
          </a:bodyPr>
          <a:lstStyle/>
          <a:p>
            <a:r>
              <a:rPr lang="en-US" dirty="0"/>
              <a:t>Intelligent</a:t>
            </a:r>
            <a:r>
              <a:rPr lang="lt-LT" dirty="0"/>
              <a:t> </a:t>
            </a:r>
            <a:r>
              <a:rPr lang="en-US" dirty="0"/>
              <a:t>Digital Twin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BE175F-6FA8-1B96-5ACE-626990B99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6304" y="1338471"/>
            <a:ext cx="5301344" cy="29471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Cloud Solution, designed to increase industrial process energy efficiency and reduce resource consumption through continuous monitoring and automatic process control according to real time data.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Cuts industrial refrigeration electricity consumption by</a:t>
            </a:r>
            <a:r>
              <a:rPr lang="pl-PL" dirty="0"/>
              <a:t> </a:t>
            </a:r>
            <a:r>
              <a:rPr lang="pl-PL" sz="2000" b="1" dirty="0"/>
              <a:t>10-30%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2878F-F5C0-49B6-208F-1C7AA7227AD5}"/>
              </a:ext>
            </a:extLst>
          </p:cNvPr>
          <p:cNvSpPr/>
          <p:nvPr/>
        </p:nvSpPr>
        <p:spPr>
          <a:xfrm>
            <a:off x="9218945" y="5445166"/>
            <a:ext cx="2510830" cy="8899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95A48-9679-D0C2-BE4B-C8C952361CCC}"/>
              </a:ext>
            </a:extLst>
          </p:cNvPr>
          <p:cNvSpPr txBox="1"/>
          <p:nvPr/>
        </p:nvSpPr>
        <p:spPr>
          <a:xfrm>
            <a:off x="7343141" y="5635094"/>
            <a:ext cx="1407723" cy="4385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11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Hardware vendor independent</a:t>
            </a:r>
            <a:endParaRPr lang="en-US" sz="11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4A33D-2E62-8F60-FF41-8BC8C71AA59B}"/>
              </a:ext>
            </a:extLst>
          </p:cNvPr>
          <p:cNvSpPr txBox="1"/>
          <p:nvPr/>
        </p:nvSpPr>
        <p:spPr>
          <a:xfrm>
            <a:off x="10039253" y="5643193"/>
            <a:ext cx="1420505" cy="4385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11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No additional equipment required </a:t>
            </a:r>
            <a:endParaRPr lang="en-US" sz="11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pic>
        <p:nvPicPr>
          <p:cNvPr id="11" name="Graphic 10" descr="No sign outline">
            <a:extLst>
              <a:ext uri="{FF2B5EF4-FFF2-40B4-BE49-F238E27FC236}">
                <a16:creationId xmlns:a16="http://schemas.microsoft.com/office/drawing/2014/main" id="{BB808B58-E09F-216F-2FB7-8D58700C7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127" y="5505169"/>
            <a:ext cx="769945" cy="7699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BB8E8B-5B52-5BB9-E151-D9A6DF7B6F56}"/>
              </a:ext>
            </a:extLst>
          </p:cNvPr>
          <p:cNvSpPr/>
          <p:nvPr/>
        </p:nvSpPr>
        <p:spPr>
          <a:xfrm>
            <a:off x="6526948" y="5445166"/>
            <a:ext cx="2510830" cy="8899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Tools outline">
            <a:extLst>
              <a:ext uri="{FF2B5EF4-FFF2-40B4-BE49-F238E27FC236}">
                <a16:creationId xmlns:a16="http://schemas.microsoft.com/office/drawing/2014/main" id="{B40B8601-525C-9609-453E-C34D37623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8709" y="5653234"/>
            <a:ext cx="448099" cy="448099"/>
          </a:xfrm>
          <a:prstGeom prst="rect">
            <a:avLst/>
          </a:prstGeom>
        </p:spPr>
      </p:pic>
      <p:pic>
        <p:nvPicPr>
          <p:cNvPr id="14" name="Graphic 13" descr="Microscope outline">
            <a:extLst>
              <a:ext uri="{FF2B5EF4-FFF2-40B4-BE49-F238E27FC236}">
                <a16:creationId xmlns:a16="http://schemas.microsoft.com/office/drawing/2014/main" id="{7DE627DE-CDDD-ED8D-181F-BCB0029F7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5603" y="5609030"/>
            <a:ext cx="523465" cy="5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7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13FAE-9887-42A1-6A04-43DBDD50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2402B-2F5E-696D-4BF0-8FBC4717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3546053"/>
            <a:ext cx="3613484" cy="1251233"/>
          </a:xfrm>
        </p:spPr>
        <p:txBody>
          <a:bodyPr>
            <a:normAutofit fontScale="92500"/>
          </a:bodyPr>
          <a:lstStyle/>
          <a:p>
            <a:r>
              <a:rPr lang="en-US" sz="1400" dirty="0"/>
              <a:t>Advanced evaporation temperature and pressure control</a:t>
            </a:r>
            <a:endParaRPr lang="lt-LT" sz="1400" dirty="0"/>
          </a:p>
          <a:p>
            <a:r>
              <a:rPr lang="en-US" sz="1400" dirty="0"/>
              <a:t>Adaptation of </a:t>
            </a:r>
            <a:r>
              <a:rPr lang="lt-LT" sz="1400" dirty="0"/>
              <a:t>Chilled Water</a:t>
            </a:r>
            <a:r>
              <a:rPr lang="en-US" sz="1400" dirty="0"/>
              <a:t> temperature to actual production demands</a:t>
            </a:r>
            <a:endParaRPr lang="lt-LT" sz="1400" dirty="0"/>
          </a:p>
          <a:p>
            <a:r>
              <a:rPr lang="en-US" sz="1400" dirty="0"/>
              <a:t>Glycol circuit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A6D27-C8B4-E83F-264A-53C8CFD29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9"/>
            <a:ext cx="2634050" cy="22216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11DB9-B1B5-2586-D525-761A4258A3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644" y="2784996"/>
            <a:ext cx="3613484" cy="449735"/>
          </a:xfrm>
        </p:spPr>
        <p:txBody>
          <a:bodyPr/>
          <a:lstStyle/>
          <a:p>
            <a:r>
              <a:rPr lang="en-US" sz="1600" dirty="0">
                <a:effectLst/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Intelligent automatic control of the refrigeration system</a:t>
            </a:r>
            <a:endParaRPr lang="en-US" sz="1600" baseline="30000" dirty="0">
              <a:solidFill>
                <a:srgbClr val="9ACD32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E5E7A0-1CD1-1574-FFA7-721B107DA3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1902" y="3546054"/>
            <a:ext cx="3613484" cy="90998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Efficiency of the machinery</a:t>
            </a:r>
            <a:endParaRPr lang="lt-LT" sz="1400" dirty="0"/>
          </a:p>
          <a:p>
            <a:r>
              <a:rPr lang="en-US" sz="1400" dirty="0"/>
              <a:t>Temperatures of the medias</a:t>
            </a:r>
            <a:endParaRPr lang="lt-LT" sz="1400" dirty="0"/>
          </a:p>
          <a:p>
            <a:r>
              <a:rPr lang="en-US" sz="1400" dirty="0"/>
              <a:t>Temperatures in the facilities</a:t>
            </a:r>
            <a:endParaRPr lang="pl-PL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04ABD8-3F68-1C3F-E7CB-DB87099B79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902" y="2416269"/>
            <a:ext cx="2634050" cy="222164"/>
          </a:xfrm>
        </p:spPr>
        <p:txBody>
          <a:bodyPr/>
          <a:lstStyle/>
          <a:p>
            <a:r>
              <a:rPr lang="lt-LT" dirty="0"/>
              <a:t>02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786975-8C07-AE98-F474-65FCEEDE6A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1902" y="2784996"/>
            <a:ext cx="3613484" cy="449735"/>
          </a:xfrm>
        </p:spPr>
        <p:txBody>
          <a:bodyPr/>
          <a:lstStyle/>
          <a:p>
            <a:r>
              <a:rPr lang="pl-PL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Comprehensive real-</a:t>
            </a:r>
            <a:r>
              <a:rPr lang="pl-PL" sz="1600" b="0" i="0" u="none" strike="noStrike" baseline="0" dirty="0" err="1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time</a:t>
            </a:r>
            <a:r>
              <a:rPr lang="pl-PL" sz="1600" b="0" i="0" u="none" strike="noStrike" baseline="0" dirty="0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 performance </a:t>
            </a:r>
            <a:r>
              <a:rPr lang="pl-PL" sz="1600" b="0" i="0" u="none" strike="noStrike" baseline="0" dirty="0" err="1">
                <a:solidFill>
                  <a:schemeClr val="tx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evaluation</a:t>
            </a:r>
            <a:endParaRPr lang="en-US" sz="1600" baseline="30000" dirty="0">
              <a:solidFill>
                <a:srgbClr val="B358C9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A2306B-1A7A-A541-755F-8F2866F3EAA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90107" y="3546054"/>
            <a:ext cx="3613484" cy="90998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Main dashboard</a:t>
            </a:r>
          </a:p>
          <a:p>
            <a:r>
              <a:rPr lang="en-US" sz="1400" dirty="0"/>
              <a:t>Real time data</a:t>
            </a:r>
          </a:p>
          <a:p>
            <a:r>
              <a:rPr lang="en-US" sz="1400" dirty="0"/>
              <a:t>Historical data (2 years)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D5522D-A467-CCC1-D2E7-0AD66CBE14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0107" y="2416269"/>
            <a:ext cx="2634050" cy="222164"/>
          </a:xfrm>
        </p:spPr>
        <p:txBody>
          <a:bodyPr/>
          <a:lstStyle/>
          <a:p>
            <a:r>
              <a:rPr lang="lt-LT" dirty="0"/>
              <a:t>03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53B70E-B245-D43B-93EB-FB405D70BD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107" y="2784996"/>
            <a:ext cx="3613484" cy="449735"/>
          </a:xfrm>
        </p:spPr>
        <p:txBody>
          <a:bodyPr/>
          <a:lstStyle/>
          <a:p>
            <a:r>
              <a:rPr lang="en-US" sz="1600" dirty="0">
                <a:effectLst/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Reports, visualization of operational data</a:t>
            </a:r>
            <a:endParaRPr lang="en-US" sz="1600" baseline="30000" dirty="0">
              <a:solidFill>
                <a:srgbClr val="D95648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E7448A-3E44-771C-3EEB-01419792C7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DWEEN</a:t>
            </a:r>
            <a:r>
              <a:rPr lang="pl-PL" baseline="30000" dirty="0"/>
              <a:t> </a:t>
            </a:r>
            <a:r>
              <a:rPr lang="lt-LT" baseline="30000" dirty="0"/>
              <a:t>Cold</a:t>
            </a:r>
            <a:r>
              <a:rPr lang="lt-LT" dirty="0"/>
              <a:t> solution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55693-7B83-FB18-54BB-E62937A0AC84}"/>
              </a:ext>
            </a:extLst>
          </p:cNvPr>
          <p:cNvSpPr txBox="1"/>
          <p:nvPr/>
        </p:nvSpPr>
        <p:spPr>
          <a:xfrm>
            <a:off x="381000" y="1363160"/>
            <a:ext cx="6967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Benefits</a:t>
            </a:r>
            <a:endParaRPr lang="en-US" sz="1800" dirty="0"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1428C-6081-AB69-4150-276E662432CF}"/>
              </a:ext>
            </a:extLst>
          </p:cNvPr>
          <p:cNvSpPr txBox="1"/>
          <p:nvPr/>
        </p:nvSpPr>
        <p:spPr>
          <a:xfrm>
            <a:off x="381000" y="5359615"/>
            <a:ext cx="11542644" cy="79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Comprehensive real-time evaluation of </a:t>
            </a:r>
            <a:r>
              <a:rPr lang="lt-LT" sz="1400" dirty="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complex </a:t>
            </a:r>
            <a:r>
              <a:rPr lang="en-US" sz="1400" dirty="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refrigeration system efficiency can be accessed online through a simple web viewer. The system with a high level of security for different types of users.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The solution is compliant with the NIS 2 directive.</a:t>
            </a:r>
            <a:endParaRPr lang="lt-LT" sz="1400" dirty="0">
              <a:effectLst/>
              <a:latin typeface="Poppins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EE2D17-D446-7224-31A7-CFCAFFAD007A}"/>
              </a:ext>
            </a:extLst>
          </p:cNvPr>
          <p:cNvSpPr/>
          <p:nvPr/>
        </p:nvSpPr>
        <p:spPr>
          <a:xfrm>
            <a:off x="3810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826043-67DD-BCF3-3880-A3EDC3225740}"/>
              </a:ext>
            </a:extLst>
          </p:cNvPr>
          <p:cNvSpPr/>
          <p:nvPr/>
        </p:nvSpPr>
        <p:spPr>
          <a:xfrm>
            <a:off x="42723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2514E4-C630-B49D-A553-2D2A5071C211}"/>
              </a:ext>
            </a:extLst>
          </p:cNvPr>
          <p:cNvSpPr/>
          <p:nvPr/>
        </p:nvSpPr>
        <p:spPr>
          <a:xfrm>
            <a:off x="8163600" y="2197645"/>
            <a:ext cx="3760044" cy="2696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F64A4-564B-8C11-146B-5FEAD5A6A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513F0-A034-F58B-B7B1-BE1F93DD5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44" y="2416268"/>
            <a:ext cx="11000364" cy="360048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Reduction of refrigeration energy consumption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Adoption of the refrigeration process to variable production capacity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Reduction of variable production costs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Extended life of refrigeration equipment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800" dirty="0"/>
              <a:t>24/7 KPI </a:t>
            </a:r>
            <a:r>
              <a:rPr lang="pl-PL" sz="1800" dirty="0" err="1"/>
              <a:t>tracking</a:t>
            </a:r>
            <a:endParaRPr lang="lt-LT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Historical usage data to enable production tracking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Lower maintenance and repair costs through data-driven decisions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Easier training of new personnel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800" dirty="0" err="1"/>
              <a:t>Reduced</a:t>
            </a:r>
            <a:r>
              <a:rPr lang="pl-PL" sz="1800" dirty="0"/>
              <a:t> CO</a:t>
            </a:r>
            <a:r>
              <a:rPr lang="pl-PL" sz="1800" baseline="-25000" dirty="0"/>
              <a:t>2</a:t>
            </a:r>
            <a:r>
              <a:rPr lang="pl-PL" sz="1800" dirty="0"/>
              <a:t> </a:t>
            </a:r>
            <a:r>
              <a:rPr lang="lt-LT" sz="1800" dirty="0"/>
              <a:t>emissions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800" dirty="0" err="1"/>
              <a:t>Sustainability</a:t>
            </a:r>
            <a:endParaRPr lang="pl-PL" sz="1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F17BB2-C1E4-BAE9-C305-38C45F6E95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DWEEN</a:t>
            </a:r>
            <a:r>
              <a:rPr lang="pl-PL" baseline="30000" dirty="0"/>
              <a:t> </a:t>
            </a:r>
            <a:r>
              <a:rPr lang="lt-LT" baseline="30000" dirty="0"/>
              <a:t>Cold</a:t>
            </a:r>
            <a:r>
              <a:rPr lang="lt-LT" dirty="0"/>
              <a:t> solution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4891BE-AFB8-811E-565D-B4039756B6F6}"/>
              </a:ext>
            </a:extLst>
          </p:cNvPr>
          <p:cNvSpPr txBox="1"/>
          <p:nvPr/>
        </p:nvSpPr>
        <p:spPr>
          <a:xfrm>
            <a:off x="381000" y="1363160"/>
            <a:ext cx="6967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Additional benefits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3DC70-58B9-7FFB-D6BE-52A7D9967FAB}"/>
              </a:ext>
            </a:extLst>
          </p:cNvPr>
          <p:cNvSpPr/>
          <p:nvPr/>
        </p:nvSpPr>
        <p:spPr>
          <a:xfrm>
            <a:off x="381000" y="2197645"/>
            <a:ext cx="11317356" cy="41300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995A3-40D8-17AF-786B-4BC82C01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59D38D-F09E-DF9D-527D-E42D105E9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DWEEN</a:t>
            </a:r>
            <a:r>
              <a:rPr lang="pl-PL" baseline="30000" dirty="0"/>
              <a:t> </a:t>
            </a:r>
            <a:r>
              <a:rPr lang="lt-LT" baseline="30000" dirty="0"/>
              <a:t>Cold</a:t>
            </a:r>
            <a:r>
              <a:rPr lang="lt-LT" dirty="0"/>
              <a:t> solution</a:t>
            </a:r>
            <a:endParaRPr lang="en-US" dirty="0"/>
          </a:p>
        </p:txBody>
      </p:sp>
      <p:pic>
        <p:nvPicPr>
          <p:cNvPr id="3" name="Picture 2" descr="A black circle with dots&#10;&#10;AI-generated content may be incorrect.">
            <a:extLst>
              <a:ext uri="{FF2B5EF4-FFF2-40B4-BE49-F238E27FC236}">
                <a16:creationId xmlns:a16="http://schemas.microsoft.com/office/drawing/2014/main" id="{70D9CA38-83CB-8968-60C4-D4CA6289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1" y="1465378"/>
            <a:ext cx="7724775" cy="5391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DB084-E88C-777B-B924-FA5535073F12}"/>
              </a:ext>
            </a:extLst>
          </p:cNvPr>
          <p:cNvSpPr txBox="1"/>
          <p:nvPr/>
        </p:nvSpPr>
        <p:spPr>
          <a:xfrm>
            <a:off x="3870003" y="3045551"/>
            <a:ext cx="7245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Return on investment expected in </a:t>
            </a:r>
          </a:p>
          <a:p>
            <a:r>
              <a:rPr lang="en-US" sz="400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less than 1 year</a:t>
            </a:r>
          </a:p>
        </p:txBody>
      </p:sp>
    </p:spTree>
    <p:extLst>
      <p:ext uri="{BB962C8B-B14F-4D97-AF65-F5344CB8AC3E}">
        <p14:creationId xmlns:p14="http://schemas.microsoft.com/office/powerpoint/2010/main" val="2486055396"/>
      </p:ext>
    </p:extLst>
  </p:cSld>
  <p:clrMapOvr>
    <a:masterClrMapping/>
  </p:clrMapOvr>
</p:sld>
</file>

<file path=ppt/theme/theme1.xml><?xml version="1.0" encoding="utf-8"?>
<a:theme xmlns:a="http://schemas.openxmlformats.org/drawingml/2006/main" name="DWEEN Boil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77AF3FA0-B4CB-534D-9052-77EF6E2F4CB0}"/>
    </a:ext>
  </a:extLst>
</a:theme>
</file>

<file path=ppt/theme/theme2.xml><?xml version="1.0" encoding="utf-8"?>
<a:theme xmlns:a="http://schemas.openxmlformats.org/drawingml/2006/main" name="DWEEN Col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3A9A5F10-4E14-984C-906D-8A2C1CF31EDD}"/>
    </a:ext>
  </a:extLst>
</a:theme>
</file>

<file path=ppt/theme/theme3.xml><?xml version="1.0" encoding="utf-8"?>
<a:theme xmlns:a="http://schemas.openxmlformats.org/drawingml/2006/main" name="DWEEN Ai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874FB3ED-4384-004C-9557-F8006C28634F}"/>
    </a:ext>
  </a:extLst>
</a:theme>
</file>

<file path=ppt/theme/theme4.xml><?xml version="1.0" encoding="utf-8"?>
<a:theme xmlns:a="http://schemas.openxmlformats.org/drawingml/2006/main" name="DWEEN BM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21F0FC6F-0B6B-4A43-84C8-5C4B71C659BB}"/>
    </a:ext>
  </a:extLst>
</a:theme>
</file>

<file path=ppt/theme/theme5.xml><?xml version="1.0" encoding="utf-8"?>
<a:theme xmlns:a="http://schemas.openxmlformats.org/drawingml/2006/main" name="DWEEN Was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A4D5867A-63F9-DC45-BEBF-D3F6A7CEA4AD}"/>
    </a:ext>
  </a:extLst>
</a:theme>
</file>

<file path=ppt/theme/theme6.xml><?xml version="1.0" encoding="utf-8"?>
<a:theme xmlns:a="http://schemas.openxmlformats.org/drawingml/2006/main" name="DWEEN P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4C2052EB-1DBB-064A-9D9A-CE1B6B55C073}"/>
    </a:ext>
  </a:extLst>
</a:theme>
</file>

<file path=ppt/theme/theme7.xml><?xml version="1.0" encoding="utf-8"?>
<a:theme xmlns:a="http://schemas.openxmlformats.org/drawingml/2006/main" name="DWEEN Dr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F8BE3E60-F630-C341-992E-899ABB8D6672}"/>
    </a:ext>
  </a:extLst>
</a:theme>
</file>

<file path=ppt/theme/theme8.xml><?xml version="1.0" encoding="utf-8"?>
<a:theme xmlns:a="http://schemas.openxmlformats.org/drawingml/2006/main" name="DWEEN Hea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F779875-2DF3-104A-8AF7-B1D8A42002A3}" vid="{01F75C5C-070D-914C-AA88-CACFE0B2F48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DWEEN Product packages Template</Template>
  <TotalTime>1473</TotalTime>
  <Words>869</Words>
  <Application>Microsoft Office PowerPoint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Inter Tight</vt:lpstr>
      <vt:lpstr>Aptos</vt:lpstr>
      <vt:lpstr>Inter Medium</vt:lpstr>
      <vt:lpstr>Inter SemiBold</vt:lpstr>
      <vt:lpstr>Inter Tight SemiBold</vt:lpstr>
      <vt:lpstr>Poppins</vt:lpstr>
      <vt:lpstr>Inter Tight Black</vt:lpstr>
      <vt:lpstr>Wingdings</vt:lpstr>
      <vt:lpstr>Arial</vt:lpstr>
      <vt:lpstr>Inter Tight Medium</vt:lpstr>
      <vt:lpstr>Inter</vt:lpstr>
      <vt:lpstr>DWEEN Boiler</vt:lpstr>
      <vt:lpstr>DWEEN Cold</vt:lpstr>
      <vt:lpstr>DWEEN Air</vt:lpstr>
      <vt:lpstr>DWEEN BMS</vt:lpstr>
      <vt:lpstr>DWEEN Waste</vt:lpstr>
      <vt:lpstr>DWEEN PET</vt:lpstr>
      <vt:lpstr>DWEEN Dry</vt:lpstr>
      <vt:lpstr>DWEEN Heat</vt:lpstr>
      <vt:lpstr>PowerPoint Presentation</vt:lpstr>
      <vt:lpstr>Digital Twin of refrigeration system</vt:lpstr>
      <vt:lpstr>PowerPoint Presentation</vt:lpstr>
      <vt:lpstr>PowerPoint Presentation</vt:lpstr>
      <vt:lpstr>PowerPoint Presentation</vt:lpstr>
      <vt:lpstr>Intelligent Digital Twin</vt:lpstr>
      <vt:lpstr>PowerPoint Presentation</vt:lpstr>
      <vt:lpstr>PowerPoint Presentation</vt:lpstr>
      <vt:lpstr>PowerPoint Presentation</vt:lpstr>
      <vt:lpstr>Management of refrigeration system of  OSM Koło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Zilvinas Salialionis</dc:creator>
  <cp:keywords/>
  <dc:description/>
  <cp:lastModifiedBy>Zilvinas Salialionis</cp:lastModifiedBy>
  <cp:revision>32</cp:revision>
  <dcterms:created xsi:type="dcterms:W3CDTF">2025-03-24T14:44:02Z</dcterms:created>
  <dcterms:modified xsi:type="dcterms:W3CDTF">2025-04-28T12:51:14Z</dcterms:modified>
  <cp:category/>
</cp:coreProperties>
</file>