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1"/>
    <p:sldMasterId id="2147483748" r:id="rId2"/>
    <p:sldMasterId id="2147483759" r:id="rId3"/>
    <p:sldMasterId id="2147483737" r:id="rId4"/>
    <p:sldMasterId id="2147483726" r:id="rId5"/>
    <p:sldMasterId id="2147483715" r:id="rId6"/>
    <p:sldMasterId id="2147483704" r:id="rId7"/>
    <p:sldMasterId id="2147483693" r:id="rId8"/>
  </p:sldMasterIdLst>
  <p:handoutMasterIdLst>
    <p:handoutMasterId r:id="rId26"/>
  </p:handoutMasterIdLst>
  <p:sldIdLst>
    <p:sldId id="266" r:id="rId9"/>
    <p:sldId id="265" r:id="rId10"/>
    <p:sldId id="267" r:id="rId11"/>
    <p:sldId id="270" r:id="rId12"/>
    <p:sldId id="274" r:id="rId13"/>
    <p:sldId id="263" r:id="rId14"/>
    <p:sldId id="283" r:id="rId15"/>
    <p:sldId id="282" r:id="rId16"/>
    <p:sldId id="284" r:id="rId17"/>
    <p:sldId id="281" r:id="rId18"/>
    <p:sldId id="273" r:id="rId19"/>
    <p:sldId id="285" r:id="rId20"/>
    <p:sldId id="286" r:id="rId21"/>
    <p:sldId id="276" r:id="rId22"/>
    <p:sldId id="277" r:id="rId23"/>
    <p:sldId id="275" r:id="rId24"/>
    <p:sldId id="279" r:id="rId25"/>
  </p:sldIdLst>
  <p:sldSz cx="12192000" cy="6858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Inter" panose="02000503000000020004" pitchFamily="2" charset="0"/>
      <p:regular r:id="rId28"/>
      <p:bold r:id="rId29"/>
      <p:italic r:id="rId30"/>
      <p:boldItalic r:id="rId31"/>
    </p:embeddedFont>
    <p:embeddedFont>
      <p:font typeface="Inter Medium" panose="02000603000000020004" pitchFamily="2" charset="0"/>
      <p:regular r:id="rId32"/>
      <p:italic r:id="rId33"/>
    </p:embeddedFont>
    <p:embeddedFont>
      <p:font typeface="Inter SemiBold" panose="02000703000000020004" pitchFamily="2" charset="0"/>
      <p:bold r:id="rId34"/>
      <p:boldItalic r:id="rId35"/>
    </p:embeddedFont>
    <p:embeddedFont>
      <p:font typeface="Inter Tight" pitchFamily="2" charset="0"/>
      <p:regular r:id="rId36"/>
      <p:bold r:id="rId37"/>
      <p:italic r:id="rId38"/>
      <p:boldItalic r:id="rId39"/>
    </p:embeddedFont>
    <p:embeddedFont>
      <p:font typeface="Inter Tight Black" pitchFamily="2" charset="0"/>
      <p:bold r:id="rId40"/>
      <p:boldItalic r:id="rId41"/>
    </p:embeddedFont>
    <p:embeddedFont>
      <p:font typeface="Inter Tight Medium" pitchFamily="2" charset="0"/>
      <p:regular r:id="rId42"/>
      <p:bold r:id="rId43"/>
      <p:italic r:id="rId44"/>
      <p:boldItalic r:id="rId45"/>
    </p:embeddedFont>
    <p:embeddedFont>
      <p:font typeface="Inter Tight SemiBold" pitchFamily="2" charset="0"/>
      <p:regular r:id="rId46"/>
      <p:bold r:id="rId47"/>
      <p:italic r:id="rId48"/>
      <p:boldItalic r:id="rId49"/>
    </p:embeddedFont>
    <p:embeddedFont>
      <p:font typeface="Poppins" panose="00000500000000000000" pitchFamily="2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648"/>
    <a:srgbClr val="B358C9"/>
    <a:srgbClr val="9ACD32"/>
    <a:srgbClr val="007DF2"/>
    <a:srgbClr val="E0C05B"/>
    <a:srgbClr val="E97451"/>
    <a:srgbClr val="2BBD66"/>
    <a:srgbClr val="616BF2"/>
    <a:srgbClr val="46BBC2"/>
    <a:srgbClr val="9AC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26"/>
  </p:normalViewPr>
  <p:slideViewPr>
    <p:cSldViewPr snapToGrid="0">
      <p:cViewPr varScale="1">
        <p:scale>
          <a:sx n="115" d="100"/>
          <a:sy n="115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11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3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font" Target="fonts/font3.fntdata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2.xml"/><Relationship Id="rId41" Type="http://schemas.openxmlformats.org/officeDocument/2006/relationships/font" Target="fonts/font1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A794E2-46F2-C017-717F-F96DC5AD7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17B13-83BA-64F0-5FD1-759A093BD7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E2D8D-E287-47EE-8845-08FC6F7805BB}" type="datetimeFigureOut">
              <a:rPr lang="en-US" smtClean="0"/>
              <a:t>2025-06-23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36360-E00A-3842-EDC2-1F50B4E9A8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1ADC0-0630-A03E-B8FC-195E639FA0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BE87-BF9B-4BD9-8BFC-0A39E41E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WEEN Boiler Title">
    <p:bg>
      <p:bgPr>
        <a:solidFill>
          <a:srgbClr val="9AC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6B23BB-58AF-BF2D-BEF7-7F683E591D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75" y="72410"/>
            <a:ext cx="3771661" cy="1262947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</a:t>
            </a:r>
            <a:r>
              <a:rPr lang="lt-LT" dirty="0"/>
              <a:t>48 696 555 068</a:t>
            </a:r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t-LT" dirty="0"/>
              <a:t>zilvinas</a:t>
            </a:r>
            <a:r>
              <a:rPr lang="en-US" dirty="0"/>
              <a:t>.s</a:t>
            </a:r>
            <a:r>
              <a:rPr lang="lt-LT" dirty="0"/>
              <a:t>alialionis</a:t>
            </a:r>
            <a:r>
              <a:rPr lang="en-US" dirty="0"/>
              <a:t>@dween.com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</a:t>
            </a:r>
            <a:r>
              <a:rPr lang="lt-LT" dirty="0"/>
              <a:t>Zilvinas Salialionis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695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oiler  Illustration">
    <p:bg>
      <p:bgPr>
        <a:solidFill>
          <a:srgbClr val="9AC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134E66-0F9A-B2BB-E5D8-D76DC8C63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21" y="2735837"/>
            <a:ext cx="3771661" cy="126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E086B-A828-2CAE-CBDF-1C23FB430B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687172"/>
            <a:ext cx="5108940" cy="54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Cold Title">
    <p:bg>
      <p:bgPr>
        <a:solidFill>
          <a:srgbClr val="46B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D98976-238A-AF83-5ABF-52CFF87C8D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7" y="68840"/>
            <a:ext cx="3584864" cy="1263939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45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Cold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2B9B9-D3B2-2B11-129B-DB722D576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5820" y="960149"/>
            <a:ext cx="4516357" cy="4788327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A559CD-D78E-CC7C-5147-E1F360578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07" y="68840"/>
            <a:ext cx="3584864" cy="12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7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42398F1-AB18-DD4C-4DF4-5E4A11B56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0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AFA913-227A-222E-B14B-EB31E081F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1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517C13-DEA2-4075-B192-FC057D3C3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847960-035A-DE04-E7A4-BA8D23C10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92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C31E18-BDDC-93B9-BB43-210B2971A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6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04DD47D-F55B-B463-1849-62DB8AE65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82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Cold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1DFCCB-41D0-3390-890F-0E4FBFF09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820" y="1491466"/>
            <a:ext cx="4516357" cy="4788327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6EB921-F9E2-6FD1-0B8F-6C4C3C577B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07" y="68840"/>
            <a:ext cx="3584864" cy="12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oiler 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9AC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7232B5-14A7-027B-9708-8F8526E9C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939" y="998882"/>
            <a:ext cx="4528119" cy="4860235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9A9D87-8F3D-57D7-4A71-0EF7FFDE2D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5" y="72410"/>
            <a:ext cx="3771661" cy="12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Cold Illustration">
    <p:bg>
      <p:bgPr>
        <a:solidFill>
          <a:srgbClr val="46B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F387932-CD6E-EC35-D6CC-11DC75A45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898" y="2733149"/>
            <a:ext cx="3584864" cy="1263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4DF37-C5FB-9F2A-1B05-888421E8DD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828225"/>
            <a:ext cx="4906110" cy="52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1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Air Title">
    <p:bg>
      <p:bgPr>
        <a:solidFill>
          <a:srgbClr val="61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F81665A-EA3F-614A-11AE-E993DA76E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4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Air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3CB57-49E1-1CE5-594B-890A21F34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5820" y="654908"/>
            <a:ext cx="4516357" cy="554818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462F27E-10FF-F1FF-A355-8B45F765A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5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8D0F6F-5483-F367-2A00-27A84DE8A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16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6D191B-825B-36B3-2F27-46FDBE5A8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35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3F9ADD-D544-C2A2-F5C4-244037ABC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60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C012A6-33A0-EF68-2163-B87916883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26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18541A-1431-41D4-C6CC-2B59F775C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2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02BE67-FFED-3EC8-2C2C-1A30B6CA0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6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Air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329D3-3C94-D02A-0949-B5BCA0BA9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800" y="916588"/>
            <a:ext cx="4303343" cy="528650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97E311-0481-E8B1-D588-0CC66905B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3B8DB4-3504-CAB7-6962-186840427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648" y="106868"/>
            <a:ext cx="2299670" cy="77004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86C2C8E8-1F3A-D056-29CE-73630F1802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6239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Air Illustration">
    <p:bg>
      <p:bgPr>
        <a:solidFill>
          <a:srgbClr val="61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EA2EB6-E874-892C-FF3E-60E51FFE2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75" y="2735343"/>
            <a:ext cx="3345873" cy="1262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A95AC-CACF-7D51-C5DD-10950F750A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091" y="654908"/>
            <a:ext cx="4516357" cy="55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25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MS Title">
    <p:bg>
      <p:bgPr>
        <a:solidFill>
          <a:srgbClr val="2BB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F90E84-80E7-4149-BF59-2775ABCDA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7" y="60680"/>
            <a:ext cx="3613436" cy="127651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9981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MS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46D675-29BE-000A-A27B-5D98CDA06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944" y="912924"/>
            <a:ext cx="4692110" cy="5092148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0F1667-E329-F134-3C54-EA93F29A8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67" y="60680"/>
            <a:ext cx="3613436" cy="1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7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B79CDD-2705-ABBC-D596-0468D84409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</p:spTree>
    <p:extLst>
      <p:ext uri="{BB962C8B-B14F-4D97-AF65-F5344CB8AC3E}">
        <p14:creationId xmlns:p14="http://schemas.microsoft.com/office/powerpoint/2010/main" val="638643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37BDFCC-9F66-7D97-E720-7CAC06D3B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40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2A358D-B155-32A3-57D4-3DA155350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7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C6F579-5997-CAA8-FFC5-273FA1763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1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D9F2B2-3F3C-FF83-46B4-365F8AFEF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0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354FEAC-1D36-AF05-520E-A7E0758C0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86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MS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CAD71-9266-1212-CA86-96FD8FA1B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953" y="1497355"/>
            <a:ext cx="4492908" cy="4875963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E2C1E8-BAE0-DBF4-955C-383213A4A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67" y="60680"/>
            <a:ext cx="3613436" cy="1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B0CE76-29C8-CB3C-03BB-DF7B41E84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648" y="106868"/>
            <a:ext cx="2299670" cy="770048"/>
          </a:xfrm>
          <a:prstGeom prst="rect">
            <a:avLst/>
          </a:prstGeom>
        </p:spPr>
      </p:pic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A7BAD99E-2816-5BAF-4D2E-F3FB360004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84516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MS Illustration">
    <p:bg>
      <p:bgPr>
        <a:solidFill>
          <a:srgbClr val="2BB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6A97E6-51FB-2705-39CE-83C71ADC7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993" y="2726695"/>
            <a:ext cx="3613436" cy="1276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2B744E-A256-FD12-076E-6A394C31A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585560"/>
            <a:ext cx="5261113" cy="57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7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Waste Title">
    <p:bg>
      <p:bgPr>
        <a:solidFill>
          <a:srgbClr val="B35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4EDDC05-7E0B-3D8F-7421-0E61C3CC6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6" y="58541"/>
            <a:ext cx="3860801" cy="1279829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9547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Waste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92409-467B-39A7-FE47-C099C10CF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9014" y="484682"/>
            <a:ext cx="4182157" cy="570821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FDD878-DA5A-FAE3-8C70-6E2AA14AC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6" y="58541"/>
            <a:ext cx="3860801" cy="1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2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95877B2-F80D-10FC-51B9-7C320446F8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</p:spTree>
    <p:extLst>
      <p:ext uri="{BB962C8B-B14F-4D97-AF65-F5344CB8AC3E}">
        <p14:creationId xmlns:p14="http://schemas.microsoft.com/office/powerpoint/2010/main" val="1212268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1E61265-9846-0331-D5A3-E0FED17C3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93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465E37-55BF-2F8A-499C-B995B3F71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5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03ADDF-3373-065A-BA4A-7BD808256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75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BFD7B4-EF20-E065-2D06-6B95291E0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55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625714-0B83-1DD2-8331-2AEF2909D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16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Waste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8C6305-9420-7D66-46B2-F55622C92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175" y="1483946"/>
            <a:ext cx="3598100" cy="4911033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086CA8A-6AD5-FF9E-A2CF-4AAE6887FC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6" y="58541"/>
            <a:ext cx="3860801" cy="1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3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1DCF014-9B9C-52C3-164F-CBBEC5867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648" y="106868"/>
            <a:ext cx="2299670" cy="770048"/>
          </a:xfrm>
          <a:prstGeom prst="rect">
            <a:avLst/>
          </a:prstGeom>
        </p:spPr>
      </p:pic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ABA3885F-8BC6-763B-2D8D-52A8199BDF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62962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Waste Illustration">
    <p:bg>
      <p:bgPr>
        <a:solidFill>
          <a:srgbClr val="B35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8D2FD6-B22A-FF42-7744-7134FB0B2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505" y="2724202"/>
            <a:ext cx="3860801" cy="1279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7169B-8F9D-3200-AF51-3F84B87DF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2861" y="676866"/>
            <a:ext cx="4032738" cy="55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4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PET Title">
    <p:bg>
      <p:bgPr>
        <a:solidFill>
          <a:srgbClr val="E0C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FC6D9A-FAD2-F813-4465-9E4B103627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83" y="60238"/>
            <a:ext cx="3537180" cy="1281827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08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PET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A12D7-9C74-0CB3-21C3-D707599B5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5819" y="1326145"/>
            <a:ext cx="4516358" cy="4205709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16247A-2255-69E6-D0CB-E2560CF1B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83" y="60238"/>
            <a:ext cx="3537180" cy="12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39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E8D1D4-E0A2-F5E5-11B6-7E79F009A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</p:spTree>
    <p:extLst>
      <p:ext uri="{BB962C8B-B14F-4D97-AF65-F5344CB8AC3E}">
        <p14:creationId xmlns:p14="http://schemas.microsoft.com/office/powerpoint/2010/main" val="305752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4CE3E5B-7BE2-0965-3D09-E0697FAFAB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69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FDCC64B-4E20-438C-95E4-EAE92BD7E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13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C1F630-3A34-45E5-FAF6-D6343F866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97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D1E4C6C-24C8-A514-8882-C8E6C4F8B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51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9DD9AD-69BE-7E12-37D8-AD0E8C7DA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61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PET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BE234B-E40D-BFE4-201F-640CA3C87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794" y="1701421"/>
            <a:ext cx="4412409" cy="4108910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D86938-A72F-F8BF-578D-594F0C26B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83" y="60238"/>
            <a:ext cx="3537180" cy="12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9AC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EECE94-892B-6D16-DB99-32BE9AE8A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648" y="106868"/>
            <a:ext cx="2299670" cy="770048"/>
          </a:xfrm>
          <a:prstGeom prst="rect">
            <a:avLst/>
          </a:prstGeom>
        </p:spPr>
      </p:pic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7297045B-5D2C-C163-BD80-2B0B9054AB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12256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PET Illustration">
    <p:bg>
      <p:bgPr>
        <a:solidFill>
          <a:srgbClr val="E0C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313F89-7825-53BE-73B7-0AF8A2FB85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37" y="2723005"/>
            <a:ext cx="3537180" cy="1281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35F1D7-03A8-4CDE-4AA5-5981208C40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091" y="1017914"/>
            <a:ext cx="5178354" cy="48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01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Dry Title">
    <p:bg>
      <p:bgPr>
        <a:solidFill>
          <a:srgbClr val="EA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C7407FD-4D16-6AA5-6CD9-F5B4B23D6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868" y="54345"/>
            <a:ext cx="3916811" cy="1283830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9765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Dry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1A907-DCE1-107C-BD6D-A508EC628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380" y="724549"/>
            <a:ext cx="4553797" cy="5431044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88CC10F-5D03-C5AD-E59F-74526C0779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4868" y="54345"/>
            <a:ext cx="3916811" cy="12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78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A51B39-CE43-CBFF-9D5F-47CFCA3B9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</p:spTree>
    <p:extLst>
      <p:ext uri="{BB962C8B-B14F-4D97-AF65-F5344CB8AC3E}">
        <p14:creationId xmlns:p14="http://schemas.microsoft.com/office/powerpoint/2010/main" val="3443489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7F131A-F5A7-0DD9-BEF7-B7B58830A6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26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C634C5-4E9C-1845-8336-3D6A26DB5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477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75A9530-8029-D926-273B-5963B05B2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0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7731EE-CB46-13CF-A28F-F9AEB48EA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68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57F551-DDC9-DBCB-557D-5A0687FCA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8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Dry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90DED9-3137-C52F-EA3F-501ECF13D3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658" y="1169497"/>
            <a:ext cx="4434682" cy="5288982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5C14B3-BA40-8203-E384-8118E539E4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4868" y="54345"/>
            <a:ext cx="3916811" cy="12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4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9AC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DE27B9-4DEC-687D-E516-F4FDADD46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648" y="106868"/>
            <a:ext cx="2299670" cy="770048"/>
          </a:xfrm>
          <a:prstGeom prst="rect">
            <a:avLst/>
          </a:prstGeom>
        </p:spPr>
      </p:pic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92A7154C-6D97-B11A-FCEA-7FE3C5D724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72264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Dry Illustration">
    <p:bg>
      <p:bgPr>
        <a:solidFill>
          <a:srgbClr val="EA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5A02A7-21B2-5C79-41B0-3529F6663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184" y="2722204"/>
            <a:ext cx="3916811" cy="1283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7ABCE6-3B7C-7D1A-C48E-E6FB7D0BB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091" y="558859"/>
            <a:ext cx="4813086" cy="57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52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Heat Title">
    <p:bg>
      <p:bgPr>
        <a:solidFill>
          <a:srgbClr val="D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65FE9E-70F2-797C-74F4-5CF25BDFF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91" y="55422"/>
            <a:ext cx="4104021" cy="128518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10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Heat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46628-DA32-E810-7A3B-EF3B57723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5819" y="985912"/>
            <a:ext cx="4516357" cy="4762564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BD4AE40-DE28-3171-DEB6-FCB8F53F97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391" y="55422"/>
            <a:ext cx="4104021" cy="1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38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9C8F2F-94A7-6C32-B64F-B711CCB9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</p:spTree>
    <p:extLst>
      <p:ext uri="{BB962C8B-B14F-4D97-AF65-F5344CB8AC3E}">
        <p14:creationId xmlns:p14="http://schemas.microsoft.com/office/powerpoint/2010/main" val="37122047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9D0C33-CF13-3708-73BB-5B9ECD212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23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02A204-EA28-B077-D0E2-F9434679C7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90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70CF07-AB7B-2F6D-D0C0-06848BC0C9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2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B733D7-41B8-687D-71C4-7AFBA45E4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0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33CE83-CD23-2F24-4064-5D8C91A652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62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Heat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9F0C7B-4D00-291A-4F45-1DCD6A205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036" y="1383475"/>
            <a:ext cx="4516357" cy="4762564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341B16-5C66-BE1C-A4C3-77FF688119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391" y="55422"/>
            <a:ext cx="4104021" cy="1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9AC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EFF2EF-1264-779D-F48D-3D356AA30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648" y="106868"/>
            <a:ext cx="2299670" cy="77004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AB912910-F0CD-A953-C5A0-9B8B82D6DB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492207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Heat Illustration">
    <p:bg>
      <p:bgPr>
        <a:solidFill>
          <a:srgbClr val="D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2288ECB-D8A3-3400-C26B-6F48091F7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30" y="2721890"/>
            <a:ext cx="4104021" cy="1285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AB518-1790-734D-E85D-5E0076BD2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850058"/>
            <a:ext cx="4891239" cy="51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9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oiler 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9AC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lt-LT" dirty="0"/>
              <a:t>Zilvinas Salialionis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</a:t>
            </a:r>
            <a:r>
              <a:rPr lang="lt-LT" dirty="0"/>
              <a:t>48 696 555 068</a:t>
            </a:r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t-LT" dirty="0"/>
              <a:t>zilvinas</a:t>
            </a:r>
            <a:r>
              <a:rPr lang="en-US" dirty="0"/>
              <a:t>.s</a:t>
            </a:r>
            <a:r>
              <a:rPr lang="lt-LT" dirty="0"/>
              <a:t>alialionis</a:t>
            </a:r>
            <a:r>
              <a:rPr lang="en-US" dirty="0"/>
              <a:t>@dween.com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58F8C6-616E-7C80-AC0C-005CE58CC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99" y="1597819"/>
            <a:ext cx="4339200" cy="4657460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05E5D2-6809-EC5B-D2EE-11F77EB25A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5" y="72410"/>
            <a:ext cx="3771661" cy="12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0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2" r:id="rId3"/>
    <p:sldLayoutId id="2147483688" r:id="rId4"/>
    <p:sldLayoutId id="2147483691" r:id="rId5"/>
    <p:sldLayoutId id="2147483690" r:id="rId6"/>
    <p:sldLayoutId id="2147483689" r:id="rId7"/>
    <p:sldLayoutId id="2147483692" r:id="rId8"/>
    <p:sldLayoutId id="2147483684" r:id="rId9"/>
    <p:sldLayoutId id="214748368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5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9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1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5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5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5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9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zilvinas.salialionis@dween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27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0A28E-424B-2E95-FEDB-58B8844FD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032B0-6723-15BA-89DF-15EAA8978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dirty="0"/>
              <a:t>+</a:t>
            </a:r>
            <a:r>
              <a:rPr lang="en-US" dirty="0"/>
              <a:t>370 677 67695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62A8A-F847-BD22-210A-6CD981DF90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zilvinas.salialionis</a:t>
            </a:r>
            <a:r>
              <a:rPr lang="en-US" dirty="0"/>
              <a:t>@dween.com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66B19-15C3-D1FA-111B-6B331D3551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dween.com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00985E-B2FE-C1F7-22D9-201832917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Biomass boiler control in MPEC </a:t>
            </a:r>
            <a:r>
              <a:rPr lang="en-US" dirty="0" err="1"/>
              <a:t>Lomza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DD0D248-A215-09DA-9187-CC26010E7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Zilvinas Salialionis, DWEEN</a:t>
            </a:r>
          </a:p>
        </p:txBody>
      </p:sp>
    </p:spTree>
    <p:extLst>
      <p:ext uri="{BB962C8B-B14F-4D97-AF65-F5344CB8AC3E}">
        <p14:creationId xmlns:p14="http://schemas.microsoft.com/office/powerpoint/2010/main" val="400419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7E142-29EB-7D86-4917-56C12B230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27185-BB96-F672-A22C-D77D97A7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3546053"/>
            <a:ext cx="3613484" cy="126448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Type</a:t>
            </a:r>
            <a:r>
              <a:rPr lang="lt-LT" sz="1400" dirty="0"/>
              <a:t>		    </a:t>
            </a:r>
            <a:r>
              <a:rPr lang="en-US" sz="1400" b="1" dirty="0"/>
              <a:t>JSC</a:t>
            </a:r>
            <a:r>
              <a:rPr lang="lt-LT" sz="1400" dirty="0"/>
              <a:t> (Enerstena)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Power</a:t>
            </a:r>
            <a:r>
              <a:rPr lang="lt-LT" sz="1400" dirty="0"/>
              <a:t>		    </a:t>
            </a:r>
            <a:r>
              <a:rPr lang="en-US" sz="1400" b="1" dirty="0"/>
              <a:t>14 MW</a:t>
            </a:r>
            <a:endParaRPr lang="lt-LT" sz="1400" b="1" dirty="0"/>
          </a:p>
          <a:p>
            <a:pPr>
              <a:lnSpc>
                <a:spcPct val="80000"/>
              </a:lnSpc>
            </a:pPr>
            <a:r>
              <a:rPr lang="en-US" sz="1400" dirty="0"/>
              <a:t>Flue gas temperature</a:t>
            </a:r>
            <a:r>
              <a:rPr lang="lt-LT" sz="1400" dirty="0"/>
              <a:t>	    </a:t>
            </a:r>
            <a:r>
              <a:rPr lang="en-US" sz="1400" b="1" dirty="0"/>
              <a:t>950-1050</a:t>
            </a:r>
            <a:r>
              <a:rPr lang="lt-LT" sz="1400" b="1" dirty="0"/>
              <a:t> </a:t>
            </a:r>
            <a:r>
              <a:rPr lang="en-US" sz="1400" b="1" dirty="0"/>
              <a:t>°C</a:t>
            </a:r>
            <a:endParaRPr lang="lt-LT" sz="1400" b="1" dirty="0"/>
          </a:p>
          <a:p>
            <a:pPr>
              <a:lnSpc>
                <a:spcPct val="80000"/>
              </a:lnSpc>
            </a:pPr>
            <a:r>
              <a:rPr lang="en-US" sz="1400" dirty="0"/>
              <a:t>Thermal load of grate</a:t>
            </a:r>
            <a:r>
              <a:rPr lang="lt-LT" sz="1400" dirty="0"/>
              <a:t>	    </a:t>
            </a:r>
            <a:r>
              <a:rPr lang="en-US" sz="1400" b="1" dirty="0"/>
              <a:t>≤450 kW/m</a:t>
            </a:r>
            <a:r>
              <a:rPr lang="en-US" sz="1400" b="1" baseline="30000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4F2DA-B259-02C4-137A-5401CCBD9A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9"/>
            <a:ext cx="2634050" cy="22216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81BA-9612-39D7-1636-5D0FE0C0E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644" y="2784996"/>
            <a:ext cx="3613484" cy="449735"/>
          </a:xfrm>
        </p:spPr>
        <p:txBody>
          <a:bodyPr/>
          <a:lstStyle/>
          <a:p>
            <a:r>
              <a:rPr lang="lt-LT" sz="1600" dirty="0"/>
              <a:t>Biomass f</a:t>
            </a:r>
            <a:r>
              <a:rPr lang="en-US" sz="1600" dirty="0" err="1"/>
              <a:t>urnace</a:t>
            </a: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6CE1BA-E710-DC88-C705-22E0AE65BC8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01902" y="3546053"/>
            <a:ext cx="3613484" cy="126448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Type</a:t>
            </a:r>
            <a:r>
              <a:rPr lang="lt-LT" sz="1400" dirty="0"/>
              <a:t>		    </a:t>
            </a:r>
            <a:r>
              <a:rPr lang="en-US" sz="1400" b="1" dirty="0"/>
              <a:t>VHB-12.5</a:t>
            </a:r>
            <a:endParaRPr lang="lt-LT" sz="1400" b="1" dirty="0"/>
          </a:p>
          <a:p>
            <a:pPr>
              <a:lnSpc>
                <a:spcPct val="80000"/>
              </a:lnSpc>
            </a:pPr>
            <a:r>
              <a:rPr lang="en-US" sz="1400" dirty="0"/>
              <a:t>Rated power</a:t>
            </a:r>
            <a:r>
              <a:rPr lang="lt-LT" sz="1400" dirty="0"/>
              <a:t>	    </a:t>
            </a:r>
            <a:r>
              <a:rPr lang="en-US" sz="1400" b="1" dirty="0"/>
              <a:t>12.5</a:t>
            </a:r>
            <a:r>
              <a:rPr lang="lt-LT" sz="1400" b="1" dirty="0"/>
              <a:t> </a:t>
            </a:r>
            <a:r>
              <a:rPr lang="en-US" sz="1400" b="1" dirty="0"/>
              <a:t>MW</a:t>
            </a:r>
            <a:endParaRPr lang="lt-LT" sz="1400" b="1" dirty="0"/>
          </a:p>
          <a:p>
            <a:pPr>
              <a:lnSpc>
                <a:spcPct val="80000"/>
              </a:lnSpc>
            </a:pPr>
            <a:r>
              <a:rPr lang="en-US" sz="1400" dirty="0"/>
              <a:t>Water volume</a:t>
            </a:r>
            <a:r>
              <a:rPr lang="lt-LT" sz="1400" dirty="0"/>
              <a:t>	    </a:t>
            </a:r>
            <a:r>
              <a:rPr lang="en-US" sz="1400" b="1" dirty="0"/>
              <a:t>52.10 m</a:t>
            </a:r>
            <a:r>
              <a:rPr lang="en-US" sz="1400" b="1" baseline="30000" dirty="0"/>
              <a:t>3</a:t>
            </a:r>
            <a:endParaRPr lang="lt-LT" sz="1400" b="1" baseline="30000" dirty="0"/>
          </a:p>
          <a:p>
            <a:pPr>
              <a:lnSpc>
                <a:spcPct val="80000"/>
              </a:lnSpc>
            </a:pPr>
            <a:r>
              <a:rPr lang="en-US" sz="1400" dirty="0"/>
              <a:t>Operating pressure</a:t>
            </a:r>
            <a:r>
              <a:rPr lang="lt-LT" sz="1400" dirty="0"/>
              <a:t>	    </a:t>
            </a:r>
            <a:r>
              <a:rPr lang="en-US" sz="1400" b="1" dirty="0"/>
              <a:t>11 bar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7E994F-F308-8EC0-9D8D-0CBD950BE1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902" y="2416269"/>
            <a:ext cx="2634050" cy="222164"/>
          </a:xfrm>
        </p:spPr>
        <p:txBody>
          <a:bodyPr/>
          <a:lstStyle/>
          <a:p>
            <a:r>
              <a:rPr lang="lt-LT" dirty="0"/>
              <a:t>02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2CB677-3DF7-4AE0-AC52-A73090DFEF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1902" y="2784996"/>
            <a:ext cx="3613484" cy="449735"/>
          </a:xfrm>
        </p:spPr>
        <p:txBody>
          <a:bodyPr/>
          <a:lstStyle/>
          <a:p>
            <a:r>
              <a:rPr lang="en-US" sz="1600" dirty="0"/>
              <a:t>Water boiler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40D7D8-F3CB-2990-924A-70B64A04528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90107" y="3546054"/>
            <a:ext cx="3613484" cy="90998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Type</a:t>
            </a:r>
            <a:r>
              <a:rPr lang="lt-LT" sz="1400" dirty="0"/>
              <a:t>		    </a:t>
            </a:r>
            <a:r>
              <a:rPr lang="en-US" sz="1400" b="1" dirty="0"/>
              <a:t>CEB 3000</a:t>
            </a:r>
            <a:endParaRPr lang="lt-LT" sz="1400" b="1" dirty="0"/>
          </a:p>
          <a:p>
            <a:r>
              <a:rPr lang="en-US" sz="1400" dirty="0"/>
              <a:t>Nominal power</a:t>
            </a:r>
            <a:r>
              <a:rPr lang="lt-LT" sz="1400" dirty="0"/>
              <a:t>	    </a:t>
            </a:r>
            <a:r>
              <a:rPr lang="en-US" sz="1400" b="1" dirty="0"/>
              <a:t>2.4 MW</a:t>
            </a:r>
            <a:endParaRPr lang="lt-LT" sz="1400" b="1" dirty="0"/>
          </a:p>
          <a:p>
            <a:r>
              <a:rPr lang="en-US" sz="1400" dirty="0"/>
              <a:t>Operating pressure</a:t>
            </a:r>
            <a:r>
              <a:rPr lang="lt-LT" sz="1400" dirty="0"/>
              <a:t>	    </a:t>
            </a:r>
            <a:r>
              <a:rPr lang="en-US" sz="1400" b="1" dirty="0"/>
              <a:t>5.5 bar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DD0E1A-41FA-CB68-9B89-4C6933F9E3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0107" y="2416269"/>
            <a:ext cx="2634050" cy="222164"/>
          </a:xfrm>
        </p:spPr>
        <p:txBody>
          <a:bodyPr/>
          <a:lstStyle/>
          <a:p>
            <a:r>
              <a:rPr lang="lt-LT" dirty="0"/>
              <a:t>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052139-3F76-93C4-3B35-757C6D3069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107" y="2784996"/>
            <a:ext cx="3613484" cy="449735"/>
          </a:xfrm>
        </p:spPr>
        <p:txBody>
          <a:bodyPr/>
          <a:lstStyle/>
          <a:p>
            <a:r>
              <a:rPr lang="en-US" sz="1600" dirty="0"/>
              <a:t>Condensing Economizer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95261E-C6BA-51A8-938D-21BA578CF2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7827538" cy="492443"/>
          </a:xfrm>
        </p:spPr>
        <p:txBody>
          <a:bodyPr/>
          <a:lstStyle/>
          <a:p>
            <a:r>
              <a:rPr lang="lt-LT" dirty="0"/>
              <a:t>DWEEN </a:t>
            </a:r>
            <a:r>
              <a:rPr lang="lt-LT" baseline="30000" dirty="0"/>
              <a:t>Boiler</a:t>
            </a:r>
            <a:r>
              <a:rPr lang="lt-LT" dirty="0"/>
              <a:t> Digital Twin solution for MPEC Łomża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260E3-5057-F3E6-8D6B-930780B7B43A}"/>
              </a:ext>
            </a:extLst>
          </p:cNvPr>
          <p:cNvSpPr txBox="1"/>
          <p:nvPr/>
        </p:nvSpPr>
        <p:spPr>
          <a:xfrm>
            <a:off x="381000" y="1363160"/>
            <a:ext cx="6211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Biomass boiler K-6 at MPEC Łomża: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91159-7A4C-0E9D-3F6F-D38BC619207C}"/>
              </a:ext>
            </a:extLst>
          </p:cNvPr>
          <p:cNvSpPr txBox="1"/>
          <p:nvPr/>
        </p:nvSpPr>
        <p:spPr>
          <a:xfrm>
            <a:off x="381000" y="5359615"/>
            <a:ext cx="11542644" cy="786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Municipal Heat Plant in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Lomza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began expanding its thermal energy plant in 2019 with a new source of heat generation (RES) using biomass (woodchip).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Until 2025 biomass boiler K-6 has been controlled by operators.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DWEEN </a:t>
            </a:r>
            <a:r>
              <a:rPr lang="de-DE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Boiler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Digital Twin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solution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is responsible for automated control of burning process since March 2025.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12C072-4658-B961-1467-336FA810FBA5}"/>
              </a:ext>
            </a:extLst>
          </p:cNvPr>
          <p:cNvSpPr/>
          <p:nvPr/>
        </p:nvSpPr>
        <p:spPr>
          <a:xfrm>
            <a:off x="3810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14E969-EB33-D0BC-2520-B356D084B758}"/>
              </a:ext>
            </a:extLst>
          </p:cNvPr>
          <p:cNvSpPr/>
          <p:nvPr/>
        </p:nvSpPr>
        <p:spPr>
          <a:xfrm>
            <a:off x="42723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F1F744-B71E-7FB9-9D1A-C8CAA27E9F52}"/>
              </a:ext>
            </a:extLst>
          </p:cNvPr>
          <p:cNvSpPr/>
          <p:nvPr/>
        </p:nvSpPr>
        <p:spPr>
          <a:xfrm>
            <a:off x="81636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Efficiency Line Icon Vector, Efficiency Icon, Productivity, Analytics PNG  and Vector with Transparent Background for Free Download">
            <a:extLst>
              <a:ext uri="{FF2B5EF4-FFF2-40B4-BE49-F238E27FC236}">
                <a16:creationId xmlns:a16="http://schemas.microsoft.com/office/drawing/2014/main" id="{68F5A490-C15E-578D-CA48-596C381AF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7" y="2416269"/>
            <a:ext cx="674420" cy="6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ge 3 | Regulatory Changes icons for free download | Freepik">
            <a:extLst>
              <a:ext uri="{FF2B5EF4-FFF2-40B4-BE49-F238E27FC236}">
                <a16:creationId xmlns:a16="http://schemas.microsoft.com/office/drawing/2014/main" id="{C3CF40CD-ABB7-163E-72BB-CED6B448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09" y="2442313"/>
            <a:ext cx="674421" cy="67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gitalization - Free technology icons">
            <a:extLst>
              <a:ext uri="{FF2B5EF4-FFF2-40B4-BE49-F238E27FC236}">
                <a16:creationId xmlns:a16="http://schemas.microsoft.com/office/drawing/2014/main" id="{375A58B9-218E-F739-3474-A2BB0E22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688" y="2468260"/>
            <a:ext cx="633402" cy="6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6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E4536-87CA-F41E-1C8F-2CC0392EA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20238A-F5C2-D431-1342-436BDB33EE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SCADA system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view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0800F3-D4A4-86A4-E2E5-30E06E4C12CC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248924-C987-E8CE-4EA2-7736732E34A2}"/>
              </a:ext>
            </a:extLst>
          </p:cNvPr>
          <p:cNvSpPr/>
          <p:nvPr/>
        </p:nvSpPr>
        <p:spPr>
          <a:xfrm>
            <a:off x="548640" y="1536743"/>
            <a:ext cx="11036200" cy="4591082"/>
          </a:xfrm>
          <a:prstGeom prst="roundRect">
            <a:avLst>
              <a:gd name="adj" fmla="val 16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5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7C73B-AF85-CF74-EA32-5A566D6EF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75F7D3-2B45-5574-288B-004F474D8D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Main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dashboard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FCC939-A986-6AA1-574F-660D5FC20541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1D14A9-874D-9F7C-69B0-9B4D77E4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576"/>
          <a:stretch/>
        </p:blipFill>
        <p:spPr>
          <a:xfrm>
            <a:off x="2992864" y="1458663"/>
            <a:ext cx="8715430" cy="472347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A695F7-18AC-020C-618C-C3F6FA31163C}"/>
              </a:ext>
            </a:extLst>
          </p:cNvPr>
          <p:cNvSpPr txBox="1">
            <a:spLocks/>
          </p:cNvSpPr>
          <p:nvPr/>
        </p:nvSpPr>
        <p:spPr>
          <a:xfrm>
            <a:off x="536714" y="1570739"/>
            <a:ext cx="2352260" cy="316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Performance parameters: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7E49B16-0B1B-B4A2-18F5-0D39CA3EB5EF}"/>
              </a:ext>
            </a:extLst>
          </p:cNvPr>
          <p:cNvSpPr txBox="1">
            <a:spLocks/>
          </p:cNvSpPr>
          <p:nvPr/>
        </p:nvSpPr>
        <p:spPr>
          <a:xfrm>
            <a:off x="536714" y="3112987"/>
            <a:ext cx="2551042" cy="5048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Parameters of the combustion process: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1F9FDCA-4BD7-8329-4EAC-D82B13A1E28E}"/>
              </a:ext>
            </a:extLst>
          </p:cNvPr>
          <p:cNvSpPr txBox="1">
            <a:spLocks/>
          </p:cNvSpPr>
          <p:nvPr/>
        </p:nvSpPr>
        <p:spPr>
          <a:xfrm>
            <a:off x="536714" y="4655236"/>
            <a:ext cx="2551042" cy="316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Efficiency parameters: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9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2EEF7-DA1A-BC4F-8666-FF17342EE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6C1B56-3AA4-F685-8604-BA3FFBC0F6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Flue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gas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fan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B56CD-501E-566B-8C18-DE21C519750E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41B3E8C-DC50-61A2-7FA4-EEA6A97B9949}"/>
              </a:ext>
            </a:extLst>
          </p:cNvPr>
          <p:cNvSpPr txBox="1">
            <a:spLocks/>
          </p:cNvSpPr>
          <p:nvPr/>
        </p:nvSpPr>
        <p:spPr>
          <a:xfrm>
            <a:off x="536713" y="4953579"/>
            <a:ext cx="2551042" cy="1374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Frequency,</a:t>
            </a:r>
            <a:endParaRPr lang="en-US" dirty="0"/>
          </a:p>
          <a:p>
            <a:r>
              <a:rPr lang="lt-LT" dirty="0"/>
              <a:t>(l</a:t>
            </a:r>
            <a:r>
              <a:rPr lang="en-US" dirty="0"/>
              <a:t>ow</a:t>
            </a:r>
            <a:r>
              <a:rPr lang="lt-LT" dirty="0"/>
              <a:t>er is better)</a:t>
            </a:r>
            <a:endParaRPr lang="lt-LT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57126-A955-F63A-1551-0DB4F9BAD96B}"/>
              </a:ext>
            </a:extLst>
          </p:cNvPr>
          <p:cNvSpPr/>
          <p:nvPr/>
        </p:nvSpPr>
        <p:spPr>
          <a:xfrm>
            <a:off x="607160" y="5640831"/>
            <a:ext cx="2328631" cy="54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>
              <a:solidFill>
                <a:schemeClr val="tx1"/>
              </a:solidFill>
              <a:latin typeface="Inter" panose="02000503000000020004" pitchFamily="2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     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- 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Enerstena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control</a:t>
            </a:r>
            <a:b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</a:b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     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- DWEEN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 Boiler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control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91103A-6E87-F57A-0DAC-3366BE13C5E8}"/>
              </a:ext>
            </a:extLst>
          </p:cNvPr>
          <p:cNvGrpSpPr/>
          <p:nvPr/>
        </p:nvGrpSpPr>
        <p:grpSpPr>
          <a:xfrm>
            <a:off x="704813" y="5787841"/>
            <a:ext cx="182880" cy="245166"/>
            <a:chOff x="662141" y="5787841"/>
            <a:chExt cx="182880" cy="24516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D3E0A7-F871-E799-0E1A-7D366193F9CF}"/>
                </a:ext>
              </a:extLst>
            </p:cNvPr>
            <p:cNvSpPr/>
            <p:nvPr/>
          </p:nvSpPr>
          <p:spPr>
            <a:xfrm>
              <a:off x="771869" y="5787841"/>
              <a:ext cx="73152" cy="73152"/>
            </a:xfrm>
            <a:prstGeom prst="ellipse">
              <a:avLst/>
            </a:prstGeom>
            <a:solidFill>
              <a:srgbClr val="DBDBDB"/>
            </a:solidFill>
            <a:ln>
              <a:solidFill>
                <a:srgbClr val="DBDB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A690DD-4D08-9A77-422F-81EB12739704}"/>
                </a:ext>
              </a:extLst>
            </p:cNvPr>
            <p:cNvSpPr/>
            <p:nvPr/>
          </p:nvSpPr>
          <p:spPr>
            <a:xfrm>
              <a:off x="662141" y="5959855"/>
              <a:ext cx="73152" cy="73152"/>
            </a:xfrm>
            <a:prstGeom prst="ellipse">
              <a:avLst/>
            </a:prstGeom>
            <a:solidFill>
              <a:srgbClr val="3C3957"/>
            </a:solidFill>
            <a:ln>
              <a:solidFill>
                <a:srgbClr val="3C39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2F539C6-214E-67D7-A7A2-243061BCA455}"/>
                </a:ext>
              </a:extLst>
            </p:cNvPr>
            <p:cNvSpPr/>
            <p:nvPr/>
          </p:nvSpPr>
          <p:spPr>
            <a:xfrm>
              <a:off x="771869" y="5959855"/>
              <a:ext cx="73152" cy="73152"/>
            </a:xfrm>
            <a:prstGeom prst="ellipse">
              <a:avLst/>
            </a:prstGeom>
            <a:solidFill>
              <a:srgbClr val="A91D23"/>
            </a:solidFill>
            <a:ln>
              <a:solidFill>
                <a:srgbClr val="A91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EBA7F5-C1B1-2B95-83A2-49A3C6723DE1}"/>
              </a:ext>
            </a:extLst>
          </p:cNvPr>
          <p:cNvSpPr/>
          <p:nvPr/>
        </p:nvSpPr>
        <p:spPr>
          <a:xfrm>
            <a:off x="3243468" y="1536743"/>
            <a:ext cx="8341372" cy="4591082"/>
          </a:xfrm>
          <a:prstGeom prst="roundRect">
            <a:avLst>
              <a:gd name="adj" fmla="val 1657"/>
            </a:avLst>
          </a:prstGeom>
          <a:blipFill>
            <a:blip r:embed="rId2"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6405-E2B5-65C5-59EC-135948C75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35F621-F13B-1A54-1E82-EF9002D4EC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en-US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Energy production from single fuel cycle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2731AB-0833-975B-D76C-3CAD1655C444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A733FDA-D854-F65E-31D5-DB7B5A50795C}"/>
              </a:ext>
            </a:extLst>
          </p:cNvPr>
          <p:cNvSpPr txBox="1">
            <a:spLocks/>
          </p:cNvSpPr>
          <p:nvPr/>
        </p:nvSpPr>
        <p:spPr>
          <a:xfrm>
            <a:off x="536713" y="4953579"/>
            <a:ext cx="2551042" cy="1374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MW/cy</a:t>
            </a:r>
            <a:r>
              <a:rPr lang="en-US" dirty="0"/>
              <a:t>c</a:t>
            </a:r>
            <a:r>
              <a:rPr lang="lt-LT" dirty="0"/>
              <a:t>l</a:t>
            </a:r>
            <a:r>
              <a:rPr lang="en-US" dirty="0"/>
              <a:t>e</a:t>
            </a:r>
            <a:r>
              <a:rPr lang="lt-LT" dirty="0"/>
              <a:t>,</a:t>
            </a:r>
          </a:p>
          <a:p>
            <a:r>
              <a:rPr lang="lt-LT" i="1" dirty="0"/>
              <a:t>(</a:t>
            </a:r>
            <a:r>
              <a:rPr lang="en-US" i="1" dirty="0"/>
              <a:t>higher is better</a:t>
            </a:r>
            <a:r>
              <a:rPr lang="lt-LT" i="1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12290-208F-9A5A-865F-CFC2DF3CF547}"/>
              </a:ext>
            </a:extLst>
          </p:cNvPr>
          <p:cNvSpPr/>
          <p:nvPr/>
        </p:nvSpPr>
        <p:spPr>
          <a:xfrm>
            <a:off x="607160" y="5640831"/>
            <a:ext cx="2328631" cy="54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>
              <a:solidFill>
                <a:schemeClr val="tx1"/>
              </a:solidFill>
              <a:latin typeface="Inter" panose="02000503000000020004" pitchFamily="2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     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- 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Enerstena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control</a:t>
            </a:r>
            <a:b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</a:b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     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- DWEEN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 Boiler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control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21E0D5-C7A1-530A-D72B-5B506F98E1DD}"/>
              </a:ext>
            </a:extLst>
          </p:cNvPr>
          <p:cNvGrpSpPr/>
          <p:nvPr/>
        </p:nvGrpSpPr>
        <p:grpSpPr>
          <a:xfrm>
            <a:off x="704813" y="5787841"/>
            <a:ext cx="182880" cy="245166"/>
            <a:chOff x="662141" y="5787841"/>
            <a:chExt cx="182880" cy="24516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FDDE215-B6B8-C8DC-F17D-EE633D7097BB}"/>
                </a:ext>
              </a:extLst>
            </p:cNvPr>
            <p:cNvSpPr/>
            <p:nvPr/>
          </p:nvSpPr>
          <p:spPr>
            <a:xfrm>
              <a:off x="771869" y="5787841"/>
              <a:ext cx="73152" cy="73152"/>
            </a:xfrm>
            <a:prstGeom prst="ellipse">
              <a:avLst/>
            </a:prstGeom>
            <a:solidFill>
              <a:srgbClr val="DBDBDB"/>
            </a:solidFill>
            <a:ln>
              <a:solidFill>
                <a:srgbClr val="DBDB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F8EE75-6BB0-BE25-F9CC-D6096083445C}"/>
                </a:ext>
              </a:extLst>
            </p:cNvPr>
            <p:cNvSpPr/>
            <p:nvPr/>
          </p:nvSpPr>
          <p:spPr>
            <a:xfrm>
              <a:off x="662141" y="5959855"/>
              <a:ext cx="73152" cy="73152"/>
            </a:xfrm>
            <a:prstGeom prst="ellipse">
              <a:avLst/>
            </a:prstGeom>
            <a:solidFill>
              <a:srgbClr val="3C3957"/>
            </a:solidFill>
            <a:ln>
              <a:solidFill>
                <a:srgbClr val="3C39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94E05C-F54F-9AB4-9915-E74FB2A547A2}"/>
                </a:ext>
              </a:extLst>
            </p:cNvPr>
            <p:cNvSpPr/>
            <p:nvPr/>
          </p:nvSpPr>
          <p:spPr>
            <a:xfrm>
              <a:off x="771869" y="5959855"/>
              <a:ext cx="73152" cy="73152"/>
            </a:xfrm>
            <a:prstGeom prst="ellipse">
              <a:avLst/>
            </a:prstGeom>
            <a:solidFill>
              <a:srgbClr val="A91D23"/>
            </a:solidFill>
            <a:ln>
              <a:solidFill>
                <a:srgbClr val="A91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47782F-C419-778A-25BE-983BE493638B}"/>
              </a:ext>
            </a:extLst>
          </p:cNvPr>
          <p:cNvSpPr/>
          <p:nvPr/>
        </p:nvSpPr>
        <p:spPr>
          <a:xfrm>
            <a:off x="3240592" y="1536743"/>
            <a:ext cx="8341372" cy="4591082"/>
          </a:xfrm>
          <a:prstGeom prst="roundRect">
            <a:avLst>
              <a:gd name="adj" fmla="val 1657"/>
            </a:avLst>
          </a:prstGeom>
          <a:blipFill>
            <a:blip r:embed="rId2"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1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CCF3C-F493-B00F-F8D9-E0C2E72D3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28E8D9-AEA6-9026-A8EB-769E951B16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UA </a:t>
            </a:r>
            <a:r>
              <a:rPr lang="en-US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efficiency 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rating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7E1BD-F2C5-FCFB-75D6-FCC3B53A6C4C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EA903AB8-E37A-C744-0C01-478D6C2220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6713" y="1570737"/>
                <a:ext cx="2285999" cy="1126079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400" b="1" i="0" kern="1200">
                    <a:solidFill>
                      <a:schemeClr val="tx1"/>
                    </a:solidFill>
                    <a:latin typeface="Inter Tight SemiBold" pitchFamily="2" charset="0"/>
                    <a:ea typeface="Inter Tight SemiBold" pitchFamily="2" charset="0"/>
                    <a:cs typeface="Inter Tight SemiBold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1" i="0" kern="1200">
                    <a:solidFill>
                      <a:schemeClr val="tx1"/>
                    </a:solidFill>
                    <a:latin typeface="Inter Tight SemiBold" pitchFamily="2" charset="0"/>
                    <a:ea typeface="Inter Tight SemiBold" pitchFamily="2" charset="0"/>
                    <a:cs typeface="Inter Tight SemiBold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1" i="0" kern="1200">
                    <a:solidFill>
                      <a:schemeClr val="tx1"/>
                    </a:solidFill>
                    <a:latin typeface="Inter Tight SemiBold" pitchFamily="2" charset="0"/>
                    <a:ea typeface="Inter Tight SemiBold" pitchFamily="2" charset="0"/>
                    <a:cs typeface="Inter Tight SemiBold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1" i="0" kern="1200">
                    <a:solidFill>
                      <a:schemeClr val="tx1"/>
                    </a:solidFill>
                    <a:latin typeface="Inter Tight SemiBold" pitchFamily="2" charset="0"/>
                    <a:ea typeface="Inter Tight SemiBold" pitchFamily="2" charset="0"/>
                    <a:cs typeface="Inter Tight SemiBold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1" i="0" kern="1200">
                    <a:solidFill>
                      <a:schemeClr val="tx1"/>
                    </a:solidFill>
                    <a:latin typeface="Inter Tight SemiBold" pitchFamily="2" charset="0"/>
                    <a:ea typeface="Inter Tight SemiBold" pitchFamily="2" charset="0"/>
                    <a:cs typeface="Inter Tight SemiBold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32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𝑈𝐴</m:t>
                    </m:r>
                    <m:r>
                      <a:rPr lang="pl-PL" sz="32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sz="3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r>
                          <a:rPr lang="pl-PL" sz="3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𝐿𝑀𝑇𝐷</m:t>
                        </m:r>
                      </m:den>
                    </m:f>
                  </m:oMath>
                </a14:m>
                <a:r>
                  <a:rPr lang="pl-PL" sz="32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l-PL" sz="24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EA903AB8-E37A-C744-0C01-478D6C222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3" y="1570737"/>
                <a:ext cx="2285999" cy="11260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A540C4E-D013-BF30-A6A2-2E5634B2341E}"/>
              </a:ext>
            </a:extLst>
          </p:cNvPr>
          <p:cNvSpPr txBox="1">
            <a:spLocks/>
          </p:cNvSpPr>
          <p:nvPr/>
        </p:nvSpPr>
        <p:spPr>
          <a:xfrm>
            <a:off x="536713" y="4890053"/>
            <a:ext cx="2551042" cy="143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Efficiency rating W/</a:t>
            </a:r>
            <a:r>
              <a:rPr lang="en-US" sz="1800" dirty="0">
                <a:latin typeface="Inter" panose="02000503000000020004" pitchFamily="2" charset="0"/>
              </a:rPr>
              <a:t>°</a:t>
            </a:r>
            <a:r>
              <a:rPr lang="lt-LT" dirty="0"/>
              <a:t>C</a:t>
            </a:r>
          </a:p>
          <a:p>
            <a:r>
              <a:rPr lang="lt-LT" i="1" dirty="0"/>
              <a:t>(</a:t>
            </a:r>
            <a:r>
              <a:rPr lang="en-US" i="1" dirty="0"/>
              <a:t>low</a:t>
            </a:r>
            <a:r>
              <a:rPr lang="lt-LT" i="1" dirty="0"/>
              <a:t>er is better)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39DB65-BA39-49D1-3505-8EE23C1B675F}"/>
              </a:ext>
            </a:extLst>
          </p:cNvPr>
          <p:cNvSpPr/>
          <p:nvPr/>
        </p:nvSpPr>
        <p:spPr>
          <a:xfrm>
            <a:off x="607160" y="5640831"/>
            <a:ext cx="2328631" cy="54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>
              <a:solidFill>
                <a:schemeClr val="tx1"/>
              </a:solidFill>
              <a:latin typeface="Inter" panose="02000503000000020004" pitchFamily="2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     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- 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Enerstena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control</a:t>
            </a:r>
            <a:b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</a:b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     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- DWEEN</a:t>
            </a:r>
            <a:r>
              <a:rPr lang="lt-LT" sz="1100" dirty="0">
                <a:solidFill>
                  <a:schemeClr val="tx1"/>
                </a:solidFill>
                <a:latin typeface="Inter" panose="02000503000000020004" pitchFamily="2" charset="0"/>
              </a:rPr>
              <a:t> Boiler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</a:rPr>
              <a:t> control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2CA8DF-3A34-7CA0-12F3-AF6EF3D99F2F}"/>
              </a:ext>
            </a:extLst>
          </p:cNvPr>
          <p:cNvGrpSpPr/>
          <p:nvPr/>
        </p:nvGrpSpPr>
        <p:grpSpPr>
          <a:xfrm>
            <a:off x="704813" y="5787841"/>
            <a:ext cx="182880" cy="245166"/>
            <a:chOff x="662141" y="5787841"/>
            <a:chExt cx="182880" cy="24516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3DB44D-B144-072D-22AA-160E928613F7}"/>
                </a:ext>
              </a:extLst>
            </p:cNvPr>
            <p:cNvSpPr/>
            <p:nvPr/>
          </p:nvSpPr>
          <p:spPr>
            <a:xfrm>
              <a:off x="771869" y="5787841"/>
              <a:ext cx="73152" cy="73152"/>
            </a:xfrm>
            <a:prstGeom prst="ellipse">
              <a:avLst/>
            </a:prstGeom>
            <a:solidFill>
              <a:srgbClr val="DBDBDB"/>
            </a:solidFill>
            <a:ln>
              <a:solidFill>
                <a:srgbClr val="DBDB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E0EB313-F637-AC3F-8A91-28E4B705FC54}"/>
                </a:ext>
              </a:extLst>
            </p:cNvPr>
            <p:cNvSpPr/>
            <p:nvPr/>
          </p:nvSpPr>
          <p:spPr>
            <a:xfrm>
              <a:off x="662141" y="5959855"/>
              <a:ext cx="73152" cy="73152"/>
            </a:xfrm>
            <a:prstGeom prst="ellipse">
              <a:avLst/>
            </a:prstGeom>
            <a:solidFill>
              <a:srgbClr val="3C3957"/>
            </a:solidFill>
            <a:ln>
              <a:solidFill>
                <a:srgbClr val="3C39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96BEA0-EED1-3E1D-2544-EBAAA7D50E65}"/>
                </a:ext>
              </a:extLst>
            </p:cNvPr>
            <p:cNvSpPr/>
            <p:nvPr/>
          </p:nvSpPr>
          <p:spPr>
            <a:xfrm>
              <a:off x="771869" y="5959855"/>
              <a:ext cx="73152" cy="73152"/>
            </a:xfrm>
            <a:prstGeom prst="ellipse">
              <a:avLst/>
            </a:prstGeom>
            <a:solidFill>
              <a:srgbClr val="A91D23"/>
            </a:solidFill>
            <a:ln>
              <a:solidFill>
                <a:srgbClr val="A91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06AE484-5ED8-E5E4-5E61-D38EBAE95475}"/>
              </a:ext>
            </a:extLst>
          </p:cNvPr>
          <p:cNvSpPr txBox="1"/>
          <p:nvPr/>
        </p:nvSpPr>
        <p:spPr>
          <a:xfrm>
            <a:off x="536713" y="3172082"/>
            <a:ext cx="23990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9ACD32"/>
                </a:solidFill>
                <a:latin typeface="Inter Tight Black" pitchFamily="2" charset="0"/>
                <a:ea typeface="Inter Tight Black" pitchFamily="2" charset="0"/>
                <a:cs typeface="Inter Tight Black" pitchFamily="2" charset="0"/>
              </a:rPr>
              <a:t> -</a:t>
            </a:r>
            <a:r>
              <a:rPr lang="lt-LT" sz="5400" b="1" dirty="0">
                <a:solidFill>
                  <a:srgbClr val="9ACD32"/>
                </a:solidFill>
                <a:latin typeface="Inter Tight Black" pitchFamily="2" charset="0"/>
                <a:ea typeface="Inter Tight Black" pitchFamily="2" charset="0"/>
                <a:cs typeface="Inter Tight Black" pitchFamily="2" charset="0"/>
              </a:rPr>
              <a:t>3,5</a:t>
            </a:r>
            <a:r>
              <a:rPr lang="en-US" sz="5400" b="1" dirty="0">
                <a:solidFill>
                  <a:srgbClr val="9ACD32"/>
                </a:solidFill>
                <a:latin typeface="Inter Tight Black" pitchFamily="2" charset="0"/>
                <a:ea typeface="Inter Tight Black" pitchFamily="2" charset="0"/>
                <a:cs typeface="Inter Tight Black" pitchFamily="2" charset="0"/>
              </a:rPr>
              <a:t>%</a:t>
            </a:r>
            <a:endParaRPr lang="lt-LT" sz="5400" b="1" dirty="0">
              <a:solidFill>
                <a:srgbClr val="9ACD32"/>
              </a:solidFill>
              <a:latin typeface="Inter Tight Black" pitchFamily="2" charset="0"/>
              <a:ea typeface="Inter Tight Black" pitchFamily="2" charset="0"/>
              <a:cs typeface="Inter Tight Black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A70ECE-3A44-F625-6B81-EF0DA2F3EBAC}"/>
              </a:ext>
            </a:extLst>
          </p:cNvPr>
          <p:cNvSpPr/>
          <p:nvPr/>
        </p:nvSpPr>
        <p:spPr>
          <a:xfrm>
            <a:off x="3243468" y="1536743"/>
            <a:ext cx="8341372" cy="4591082"/>
          </a:xfrm>
          <a:prstGeom prst="roundRect">
            <a:avLst>
              <a:gd name="adj" fmla="val 1657"/>
            </a:avLst>
          </a:prstGeom>
          <a:blipFill>
            <a:blip r:embed="rId3"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2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0CD8A8B-A9BF-2073-9558-A599E1A413AE}"/>
              </a:ext>
            </a:extLst>
          </p:cNvPr>
          <p:cNvSpPr txBox="1">
            <a:spLocks/>
          </p:cNvSpPr>
          <p:nvPr/>
        </p:nvSpPr>
        <p:spPr>
          <a:xfrm>
            <a:off x="6331232" y="1427564"/>
            <a:ext cx="5301344" cy="10066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 sz="2400" dirty="0"/>
              <a:t>Want to know more? Visit DWEEN booth or get in touch to arrange personal demonstration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228AFC-08B4-073F-3F63-DF3801A9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Zilvinas Salialionis</a:t>
            </a:r>
            <a:br>
              <a:rPr lang="lt-LT" dirty="0"/>
            </a:br>
            <a:r>
              <a:rPr lang="lt-LT" sz="2200" dirty="0"/>
              <a:t>+48 696 555 068</a:t>
            </a:r>
            <a:br>
              <a:rPr lang="lt-LT" sz="2200" dirty="0"/>
            </a:br>
            <a:r>
              <a:rPr lang="lt-LT" sz="2200" dirty="0">
                <a:hlinkClick r:id="rId2"/>
              </a:rPr>
              <a:t>zilvinas.salialionis</a:t>
            </a:r>
            <a:r>
              <a:rPr lang="en-US" sz="2200" dirty="0">
                <a:hlinkClick r:id="rId2"/>
              </a:rPr>
              <a:t>@dween.com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630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E72EF1-0FF0-7865-6FFC-15D0A2255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+370 677 67695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80E39-365B-BFBC-0929-E9F0C93DE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zilvinas.salialionis@dween.com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105FE-CB99-E3AB-BAF6-2923321FAE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dween.com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EA53EE-610C-EA62-2F38-600162DE72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Automated control of</a:t>
            </a:r>
            <a:br>
              <a:rPr lang="lt-LT" dirty="0"/>
            </a:br>
            <a:r>
              <a:rPr lang="lt-LT" dirty="0"/>
              <a:t>Biomass boiler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CD8CF3F-15AC-4E8B-1CE9-4734472FD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Zilvinas Salialionis, DWEEN</a:t>
            </a:r>
          </a:p>
        </p:txBody>
      </p:sp>
    </p:spTree>
    <p:extLst>
      <p:ext uri="{BB962C8B-B14F-4D97-AF65-F5344CB8AC3E}">
        <p14:creationId xmlns:p14="http://schemas.microsoft.com/office/powerpoint/2010/main" val="8173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6A1706-71A5-7171-57DE-0F36F38D6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Avoidance of human errors, quality and speed of control, demand based optimal production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438AE-1DB3-67F9-2C94-B4FC270052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9"/>
            <a:ext cx="2634050" cy="22216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8F9AC-E470-AFF3-5D58-57FEB6922C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644" y="2784996"/>
            <a:ext cx="3613484" cy="449735"/>
          </a:xfrm>
        </p:spPr>
        <p:txBody>
          <a:bodyPr/>
          <a:lstStyle/>
          <a:p>
            <a:r>
              <a:rPr lang="en-US" sz="1600" dirty="0"/>
              <a:t>Operational Efficiency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A58A1A-D967-C2A4-326E-D78BCF3F5C7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01902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Significant impact on the economy, transformation of the workforce skill sets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82E8DD-0E5C-D136-BA61-3E3CABE5A0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902" y="2416269"/>
            <a:ext cx="2634050" cy="222164"/>
          </a:xfrm>
        </p:spPr>
        <p:txBody>
          <a:bodyPr/>
          <a:lstStyle/>
          <a:p>
            <a:r>
              <a:rPr lang="lt-LT" dirty="0"/>
              <a:t>02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224AD-C337-2FF1-A803-AAE2B80A88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1902" y="2784996"/>
            <a:ext cx="3613484" cy="449735"/>
          </a:xfrm>
        </p:spPr>
        <p:txBody>
          <a:bodyPr/>
          <a:lstStyle/>
          <a:p>
            <a:r>
              <a:rPr lang="en-US" sz="1600" dirty="0"/>
              <a:t>Regulation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1B37E0-6707-6235-F837-95695769738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90107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Large, complex data sets, difficult to process and analyze using traditional methods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A1C867-44BB-DDA6-668F-06BCC709F6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0107" y="2416269"/>
            <a:ext cx="2634050" cy="222164"/>
          </a:xfrm>
        </p:spPr>
        <p:txBody>
          <a:bodyPr/>
          <a:lstStyle/>
          <a:p>
            <a:r>
              <a:rPr lang="lt-LT" dirty="0"/>
              <a:t>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363D41-B575-B42D-F1DB-88DCB65330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107" y="2784996"/>
            <a:ext cx="3613484" cy="449735"/>
          </a:xfrm>
        </p:spPr>
        <p:txBody>
          <a:bodyPr/>
          <a:lstStyle/>
          <a:p>
            <a:r>
              <a:rPr lang="en-US" sz="1600" dirty="0"/>
              <a:t>Digitalization / Big Data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2DF8D6-C220-3143-2083-AB159F5EEF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lt-LT" dirty="0"/>
              <a:t>Industry Revolution 4.0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1CD937-A84C-26D0-A226-192DFC621A6D}"/>
              </a:ext>
            </a:extLst>
          </p:cNvPr>
          <p:cNvSpPr txBox="1"/>
          <p:nvPr/>
        </p:nvSpPr>
        <p:spPr>
          <a:xfrm>
            <a:off x="381000" y="1363160"/>
            <a:ext cx="6211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How does it change the World?</a:t>
            </a:r>
            <a:endParaRPr lang="en-US" sz="18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EEDCA1-B5B4-FE4C-B01E-88093564E535}"/>
              </a:ext>
            </a:extLst>
          </p:cNvPr>
          <p:cNvSpPr txBox="1"/>
          <p:nvPr/>
        </p:nvSpPr>
        <p:spPr>
          <a:xfrm>
            <a:off x="381000" y="5359615"/>
            <a:ext cx="11542644" cy="549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Realization of the digital transformation of the field, delivering real-time decision making, enhanced productivity, flexibility and agility to revolutionize the way companies manufacture, improve and distribute their products.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9626D9-D98B-E38E-79DD-46EBEEC9A611}"/>
              </a:ext>
            </a:extLst>
          </p:cNvPr>
          <p:cNvSpPr/>
          <p:nvPr/>
        </p:nvSpPr>
        <p:spPr>
          <a:xfrm>
            <a:off x="3810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519B9F-981A-0C06-96F9-E05E28D9B621}"/>
              </a:ext>
            </a:extLst>
          </p:cNvPr>
          <p:cNvSpPr/>
          <p:nvPr/>
        </p:nvSpPr>
        <p:spPr>
          <a:xfrm>
            <a:off x="42723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48D4DD-6070-60D2-38EF-668291895008}"/>
              </a:ext>
            </a:extLst>
          </p:cNvPr>
          <p:cNvSpPr/>
          <p:nvPr/>
        </p:nvSpPr>
        <p:spPr>
          <a:xfrm>
            <a:off x="81636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Efficiency Line Icon Vector, Efficiency Icon, Productivity, Analytics PNG  and Vector with Transparent Background for Free Download">
            <a:extLst>
              <a:ext uri="{FF2B5EF4-FFF2-40B4-BE49-F238E27FC236}">
                <a16:creationId xmlns:a16="http://schemas.microsoft.com/office/drawing/2014/main" id="{00F12C1E-41C7-198C-A972-A0506A74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7" y="2416269"/>
            <a:ext cx="674420" cy="6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ge 3 | Regulatory Changes icons for free download | Freepik">
            <a:extLst>
              <a:ext uri="{FF2B5EF4-FFF2-40B4-BE49-F238E27FC236}">
                <a16:creationId xmlns:a16="http://schemas.microsoft.com/office/drawing/2014/main" id="{80FB5600-8F73-B9F0-FD3D-06E7A321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09" y="2442313"/>
            <a:ext cx="674421" cy="67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gitalization - Free technology icons">
            <a:extLst>
              <a:ext uri="{FF2B5EF4-FFF2-40B4-BE49-F238E27FC236}">
                <a16:creationId xmlns:a16="http://schemas.microsoft.com/office/drawing/2014/main" id="{DF4CAE85-CAE4-3F17-E1C5-7F738C29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688" y="2468260"/>
            <a:ext cx="633402" cy="6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8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3B86-8202-BAA6-5689-6F50089F2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CS Icons - Free SVG &amp; PNG DCS Images - Noun Project">
            <a:extLst>
              <a:ext uri="{FF2B5EF4-FFF2-40B4-BE49-F238E27FC236}">
                <a16:creationId xmlns:a16="http://schemas.microsoft.com/office/drawing/2014/main" id="{3873E66D-6B80-9F77-B202-060D5A42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873" y="2473673"/>
            <a:ext cx="684483" cy="6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cel file - Free technology icons">
            <a:extLst>
              <a:ext uri="{FF2B5EF4-FFF2-40B4-BE49-F238E27FC236}">
                <a16:creationId xmlns:a16="http://schemas.microsoft.com/office/drawing/2014/main" id="{2853107D-9AA2-E5A9-326A-AE957DAA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99" y="2539463"/>
            <a:ext cx="505927" cy="5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 descr="Brain in head outline">
            <a:extLst>
              <a:ext uri="{FF2B5EF4-FFF2-40B4-BE49-F238E27FC236}">
                <a16:creationId xmlns:a16="http://schemas.microsoft.com/office/drawing/2014/main" id="{BF38175C-8268-C4AC-720B-78B9CB68A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9059" y="2403293"/>
            <a:ext cx="674420" cy="67442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D069A0-66A0-4ABD-57EA-EA46FF2F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3546054"/>
            <a:ext cx="3613484" cy="909982"/>
          </a:xfrm>
        </p:spPr>
        <p:txBody>
          <a:bodyPr>
            <a:normAutofit fontScale="92500"/>
          </a:bodyPr>
          <a:lstStyle/>
          <a:p>
            <a:r>
              <a:rPr lang="en-US" sz="1700" b="1" dirty="0"/>
              <a:t>4</a:t>
            </a:r>
            <a:r>
              <a:rPr lang="en-US" sz="1500" dirty="0"/>
              <a:t> variables are difficult; </a:t>
            </a:r>
            <a:r>
              <a:rPr lang="en-US" sz="1700" b="1" dirty="0"/>
              <a:t>5</a:t>
            </a:r>
            <a:r>
              <a:rPr lang="en-US" sz="1500" dirty="0"/>
              <a:t> are nearly impossible</a:t>
            </a:r>
          </a:p>
          <a:p>
            <a:r>
              <a:rPr lang="en-US" sz="900" dirty="0"/>
              <a:t>Graeme S. Halford, Rosemary Baker, Julie E. </a:t>
            </a:r>
            <a:r>
              <a:rPr lang="en-US" sz="900" dirty="0" err="1"/>
              <a:t>McCredden</a:t>
            </a:r>
            <a:r>
              <a:rPr lang="en-US" sz="900" dirty="0"/>
              <a:t> (University of Queensland ) and John D. Bain (Griffith University)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6255C-CEB2-9875-8AA9-D7F32CA87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9"/>
            <a:ext cx="2634050" cy="22216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7E2A3-8DC7-4953-89DE-2761D96AAD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644" y="2784996"/>
            <a:ext cx="3613484" cy="449735"/>
          </a:xfrm>
        </p:spPr>
        <p:txBody>
          <a:bodyPr/>
          <a:lstStyle/>
          <a:p>
            <a:r>
              <a:rPr lang="en-US" sz="1600" dirty="0"/>
              <a:t>Human brain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57BE41-79A8-5165-7240-9063383DDE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01902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Microsoft Excel Solver has a limit of </a:t>
            </a:r>
            <a:r>
              <a:rPr lang="en-US" sz="1600" b="1" dirty="0"/>
              <a:t>200</a:t>
            </a:r>
            <a:r>
              <a:rPr lang="en-US" sz="1400" dirty="0"/>
              <a:t> decision variables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5EAF93-2E11-EFBC-5447-F1E8928C49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902" y="2416269"/>
            <a:ext cx="2634050" cy="222164"/>
          </a:xfrm>
        </p:spPr>
        <p:txBody>
          <a:bodyPr/>
          <a:lstStyle/>
          <a:p>
            <a:r>
              <a:rPr lang="lt-LT" dirty="0"/>
              <a:t>02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C5F0B3-C041-F8BC-3C5E-214E320749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1902" y="2784996"/>
            <a:ext cx="3613484" cy="449735"/>
          </a:xfrm>
        </p:spPr>
        <p:txBody>
          <a:bodyPr/>
          <a:lstStyle/>
          <a:p>
            <a:r>
              <a:rPr lang="en-US" sz="1600" dirty="0"/>
              <a:t>Excel Solver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0C3710-EB4B-4476-E7E9-D295D6E4751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90107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Distributed Control System (DCS) of Waste burning Power plant may have </a:t>
            </a:r>
            <a:r>
              <a:rPr lang="en-US" sz="1600" b="1" dirty="0"/>
              <a:t>7,265</a:t>
            </a:r>
            <a:r>
              <a:rPr lang="en-US" sz="1400" dirty="0"/>
              <a:t> or more measuring points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E59C80-9F69-B880-2887-25DD1CE452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0107" y="2416269"/>
            <a:ext cx="2634050" cy="222164"/>
          </a:xfrm>
        </p:spPr>
        <p:txBody>
          <a:bodyPr/>
          <a:lstStyle/>
          <a:p>
            <a:r>
              <a:rPr lang="lt-LT" dirty="0"/>
              <a:t>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C0B9C5-2621-AE98-A1E4-A17269E80A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107" y="2784996"/>
            <a:ext cx="3613484" cy="449735"/>
          </a:xfrm>
        </p:spPr>
        <p:txBody>
          <a:bodyPr/>
          <a:lstStyle/>
          <a:p>
            <a:r>
              <a:rPr lang="en-US" sz="1600" dirty="0"/>
              <a:t>D</a:t>
            </a:r>
            <a:r>
              <a:rPr lang="lt-LT" sz="1600" dirty="0"/>
              <a:t>istributed </a:t>
            </a:r>
            <a:r>
              <a:rPr lang="en-US" sz="1600" dirty="0"/>
              <a:t>C</a:t>
            </a:r>
            <a:r>
              <a:rPr lang="lt-LT" sz="1600" dirty="0"/>
              <a:t>ontrol </a:t>
            </a:r>
            <a:r>
              <a:rPr lang="en-US" sz="1600" dirty="0"/>
              <a:t>S</a:t>
            </a:r>
            <a:r>
              <a:rPr lang="lt-LT" sz="1600" dirty="0"/>
              <a:t>ystem</a:t>
            </a:r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48FB1-04E8-0D2B-E119-05CC07A1BC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lt-LT" dirty="0"/>
              <a:t>Cognitive limitations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4A4DF-0947-01F5-1472-1D75B198B11A}"/>
              </a:ext>
            </a:extLst>
          </p:cNvPr>
          <p:cNvSpPr txBox="1"/>
          <p:nvPr/>
        </p:nvSpPr>
        <p:spPr>
          <a:xfrm>
            <a:off x="381000" y="1363160"/>
            <a:ext cx="6211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How many variables should be taken into account?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7C5E9-85AB-5583-145F-17EA264414FF}"/>
              </a:ext>
            </a:extLst>
          </p:cNvPr>
          <p:cNvSpPr txBox="1"/>
          <p:nvPr/>
        </p:nvSpPr>
        <p:spPr>
          <a:xfrm>
            <a:off x="381000" y="5359615"/>
            <a:ext cx="11542644" cy="786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DWEEN is a cloud-based Digital twin solution that has no hardware or software limitations. An unlimited number of variables can be continuously monitored and tracked over time, and data-driven decisions can be made not only based on the actual reading of a parameter, but also on how it has evolved over time, depending on a range of other settings or readings.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8C81D6-0E3B-692E-B032-6B006E85D9B6}"/>
              </a:ext>
            </a:extLst>
          </p:cNvPr>
          <p:cNvSpPr/>
          <p:nvPr/>
        </p:nvSpPr>
        <p:spPr>
          <a:xfrm>
            <a:off x="3810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A1270F-75C1-6A24-31FF-CBFF610074CB}"/>
              </a:ext>
            </a:extLst>
          </p:cNvPr>
          <p:cNvSpPr/>
          <p:nvPr/>
        </p:nvSpPr>
        <p:spPr>
          <a:xfrm>
            <a:off x="42723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42E21D-1B1F-D8A4-9809-A513C05C4595}"/>
              </a:ext>
            </a:extLst>
          </p:cNvPr>
          <p:cNvSpPr/>
          <p:nvPr/>
        </p:nvSpPr>
        <p:spPr>
          <a:xfrm>
            <a:off x="81636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0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87014-B410-0BB5-F3D4-CE3A1A0BE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57EB0C-A941-D799-F5CE-61613B80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Boosts biomass boiler efficiency by </a:t>
            </a:r>
            <a:r>
              <a:rPr lang="en-US" sz="1600" b="1" dirty="0"/>
              <a:t>2-5%</a:t>
            </a:r>
            <a:r>
              <a:rPr lang="en-US" sz="1400" dirty="0"/>
              <a:t>,</a:t>
            </a:r>
            <a:r>
              <a:rPr lang="lt-LT" sz="1400" dirty="0"/>
              <a:t> </a:t>
            </a:r>
            <a:r>
              <a:rPr lang="pl-PL" sz="1400" dirty="0" err="1"/>
              <a:t>lowering</a:t>
            </a:r>
            <a:r>
              <a:rPr lang="pl-PL" sz="1400" dirty="0"/>
              <a:t> </a:t>
            </a:r>
            <a:r>
              <a:rPr lang="pl-PL" sz="1400" dirty="0" err="1"/>
              <a:t>biofuel</a:t>
            </a:r>
            <a:r>
              <a:rPr lang="pl-PL" sz="1400" dirty="0"/>
              <a:t> </a:t>
            </a:r>
            <a:r>
              <a:rPr lang="pl-PL" sz="1400" dirty="0" err="1"/>
              <a:t>consumption</a:t>
            </a:r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D673A-FB52-6A7E-4650-57372C800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9"/>
            <a:ext cx="2634050" cy="22216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05F3B-F7DB-3D18-BDD5-8D75D272E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644" y="2784996"/>
            <a:ext cx="3613484" cy="449735"/>
          </a:xfrm>
        </p:spPr>
        <p:txBody>
          <a:bodyPr/>
          <a:lstStyle/>
          <a:p>
            <a:r>
              <a:rPr lang="en-US" sz="1600" b="0" i="0" u="none" strike="noStrike" baseline="0" dirty="0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DWEEN </a:t>
            </a:r>
            <a:r>
              <a:rPr lang="en-US" sz="1600" b="0" i="0" u="none" strike="noStrike" baseline="30000" dirty="0">
                <a:solidFill>
                  <a:srgbClr val="9ACD32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Boiler</a:t>
            </a:r>
            <a:endParaRPr lang="en-US" sz="1600" baseline="30000" dirty="0">
              <a:solidFill>
                <a:srgbClr val="9ACD32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562D70-6792-9C74-BAF2-39F1C5357B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01902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Improves combustion efficiency and asset availability, reduces </a:t>
            </a:r>
            <a:r>
              <a:rPr lang="pl-PL" sz="1400" dirty="0"/>
              <a:t>CO</a:t>
            </a:r>
            <a:r>
              <a:rPr lang="pl-PL" sz="1400" baseline="-25000" dirty="0"/>
              <a:t>2</a:t>
            </a:r>
            <a:r>
              <a:rPr lang="pl-PL" sz="1400" dirty="0"/>
              <a:t> </a:t>
            </a:r>
            <a:r>
              <a:rPr lang="en-US" sz="1400" dirty="0"/>
              <a:t>emissions and chemical 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B103DD-0A3C-D61C-07D2-10B67243D8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902" y="2416269"/>
            <a:ext cx="2634050" cy="222164"/>
          </a:xfrm>
        </p:spPr>
        <p:txBody>
          <a:bodyPr/>
          <a:lstStyle/>
          <a:p>
            <a:r>
              <a:rPr lang="lt-LT" dirty="0"/>
              <a:t>02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062699-A4B4-881C-53D4-C38E9B1B9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1902" y="2784996"/>
            <a:ext cx="3613484" cy="449735"/>
          </a:xfrm>
        </p:spPr>
        <p:txBody>
          <a:bodyPr/>
          <a:lstStyle/>
          <a:p>
            <a:r>
              <a:rPr lang="en-US" sz="1600" b="0" i="0" u="none" strike="noStrike" baseline="0" dirty="0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DWEEN </a:t>
            </a:r>
            <a:r>
              <a:rPr lang="en-US" sz="1600" b="0" i="0" u="none" strike="noStrike" baseline="30000" dirty="0">
                <a:solidFill>
                  <a:srgbClr val="B358C9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Waste</a:t>
            </a:r>
            <a:endParaRPr lang="en-US" sz="1600" baseline="30000" dirty="0">
              <a:solidFill>
                <a:srgbClr val="B358C9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B9E0CF-27AF-238B-0BDD-7199BB63BCC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90107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Optimizes heat distribution networks, reducing heat energy losses by up to </a:t>
            </a:r>
            <a:r>
              <a:rPr lang="en-US" sz="1600" b="1" dirty="0"/>
              <a:t>15%</a:t>
            </a:r>
            <a:endParaRPr lang="en-US" sz="1400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5C0289-8164-9770-4504-0D13B33D5E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0107" y="2416269"/>
            <a:ext cx="2634050" cy="222164"/>
          </a:xfrm>
        </p:spPr>
        <p:txBody>
          <a:bodyPr/>
          <a:lstStyle/>
          <a:p>
            <a:r>
              <a:rPr lang="lt-LT" dirty="0"/>
              <a:t>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B3D46F-7918-58CC-06C4-90391BD3AB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107" y="2784996"/>
            <a:ext cx="3613484" cy="449735"/>
          </a:xfrm>
        </p:spPr>
        <p:txBody>
          <a:bodyPr/>
          <a:lstStyle/>
          <a:p>
            <a:r>
              <a:rPr lang="en-US" sz="1600" b="0" i="0" u="none" strike="noStrike" baseline="0" dirty="0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DWEEN </a:t>
            </a:r>
            <a:r>
              <a:rPr lang="en-US" sz="1600" b="0" i="0" u="none" strike="noStrike" baseline="30000" dirty="0">
                <a:solidFill>
                  <a:srgbClr val="D95648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Heat</a:t>
            </a:r>
            <a:endParaRPr lang="en-US" sz="1600" baseline="30000" dirty="0">
              <a:solidFill>
                <a:srgbClr val="D95648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EDE665-25B6-D685-A7F4-DF0EB49E03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lt-LT" dirty="0"/>
              <a:t>Dween</a:t>
            </a:r>
            <a:r>
              <a:rPr lang="en-US" dirty="0"/>
              <a:t> products family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567982-5989-0BA0-7E90-F57CC1D6A1A7}"/>
              </a:ext>
            </a:extLst>
          </p:cNvPr>
          <p:cNvSpPr txBox="1"/>
          <p:nvPr/>
        </p:nvSpPr>
        <p:spPr>
          <a:xfrm>
            <a:off x="381000" y="1363160"/>
            <a:ext cx="6967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Automated control solutions for numerous industries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A0640-CE8C-74E5-72E4-39477766ED95}"/>
              </a:ext>
            </a:extLst>
          </p:cNvPr>
          <p:cNvSpPr txBox="1"/>
          <p:nvPr/>
        </p:nvSpPr>
        <p:spPr>
          <a:xfrm>
            <a:off x="381000" y="5359615"/>
            <a:ext cx="11542644" cy="786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Dween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is a cutting-edge digital twin solution designed to enhance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energy and technology efficiency of industrial companies. By creating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 identical, cloud-based replica of your technological process,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Dween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simulates real-life conditions, identifies areas for improvement, and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optimizes control meeting the actual energy demand.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2CB6F6-AF9B-73A4-3611-C254EACE2320}"/>
              </a:ext>
            </a:extLst>
          </p:cNvPr>
          <p:cNvSpPr/>
          <p:nvPr/>
        </p:nvSpPr>
        <p:spPr>
          <a:xfrm>
            <a:off x="3810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28F92B-1C48-189F-DC9F-B6C90C1FF116}"/>
              </a:ext>
            </a:extLst>
          </p:cNvPr>
          <p:cNvSpPr/>
          <p:nvPr/>
        </p:nvSpPr>
        <p:spPr>
          <a:xfrm>
            <a:off x="42723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D05DA2-6D23-8922-59FC-746C3B8B8BF6}"/>
              </a:ext>
            </a:extLst>
          </p:cNvPr>
          <p:cNvSpPr/>
          <p:nvPr/>
        </p:nvSpPr>
        <p:spPr>
          <a:xfrm>
            <a:off x="81636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>
            <a:extLst>
              <a:ext uri="{FF2B5EF4-FFF2-40B4-BE49-F238E27FC236}">
                <a16:creationId xmlns:a16="http://schemas.microsoft.com/office/drawing/2014/main" id="{ED23D40C-830C-E699-DEAE-783031DA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304" y="463827"/>
            <a:ext cx="5301344" cy="3352800"/>
          </a:xfrm>
        </p:spPr>
        <p:txBody>
          <a:bodyPr>
            <a:normAutofit/>
          </a:bodyPr>
          <a:lstStyle/>
          <a:p>
            <a:r>
              <a:rPr lang="en-US" dirty="0"/>
              <a:t>Intelligent</a:t>
            </a:r>
            <a:r>
              <a:rPr lang="lt-LT" dirty="0"/>
              <a:t> </a:t>
            </a:r>
            <a:r>
              <a:rPr lang="en-US" dirty="0"/>
              <a:t>Digital Twin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551D30A0-4998-55BD-E605-54C45EC4B7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6304" y="1338471"/>
            <a:ext cx="5301344" cy="29471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Cloud Solution, designed to increase industrial process energy efficiency and reduce resource consumption through continuous monitoring and automatic process control according to real time data.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Boosts biomass boiler efficiency by </a:t>
            </a:r>
            <a:r>
              <a:rPr lang="en-US" sz="2000" b="1" dirty="0"/>
              <a:t>2-5%</a:t>
            </a:r>
            <a:r>
              <a:rPr lang="en-US" sz="1800" dirty="0"/>
              <a:t>,</a:t>
            </a:r>
            <a:r>
              <a:rPr lang="lt-LT" sz="1800" dirty="0"/>
              <a:t> </a:t>
            </a:r>
            <a:r>
              <a:rPr lang="pl-PL" sz="1800" dirty="0" err="1"/>
              <a:t>lowering</a:t>
            </a:r>
            <a:r>
              <a:rPr lang="pl-PL" sz="1800" dirty="0"/>
              <a:t> </a:t>
            </a:r>
            <a:r>
              <a:rPr lang="pl-PL" sz="1800" dirty="0" err="1"/>
              <a:t>biofuel</a:t>
            </a:r>
            <a:r>
              <a:rPr lang="pl-PL" sz="1800" dirty="0"/>
              <a:t> </a:t>
            </a:r>
            <a:r>
              <a:rPr lang="pl-PL" sz="1800" dirty="0" err="1"/>
              <a:t>consumption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B492AC-2828-5174-8EAB-821271553032}"/>
              </a:ext>
            </a:extLst>
          </p:cNvPr>
          <p:cNvSpPr/>
          <p:nvPr/>
        </p:nvSpPr>
        <p:spPr>
          <a:xfrm>
            <a:off x="9218945" y="5445166"/>
            <a:ext cx="2510830" cy="8899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4219CD-0ADB-C98D-8C0B-0C9198B0FD3D}"/>
              </a:ext>
            </a:extLst>
          </p:cNvPr>
          <p:cNvSpPr txBox="1"/>
          <p:nvPr/>
        </p:nvSpPr>
        <p:spPr>
          <a:xfrm>
            <a:off x="7343141" y="5635094"/>
            <a:ext cx="1407723" cy="43858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IN" sz="11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Hardware vendor independent</a:t>
            </a:r>
            <a:endParaRPr lang="en-US" sz="11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C6DDC8-9B49-76AA-8471-01285E489D44}"/>
              </a:ext>
            </a:extLst>
          </p:cNvPr>
          <p:cNvSpPr txBox="1"/>
          <p:nvPr/>
        </p:nvSpPr>
        <p:spPr>
          <a:xfrm>
            <a:off x="10039253" y="5643193"/>
            <a:ext cx="1420505" cy="43858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IN" sz="11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No additional equipment required </a:t>
            </a:r>
            <a:endParaRPr lang="en-US" sz="11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pic>
        <p:nvPicPr>
          <p:cNvPr id="27" name="Graphic 26" descr="No sign outline">
            <a:extLst>
              <a:ext uri="{FF2B5EF4-FFF2-40B4-BE49-F238E27FC236}">
                <a16:creationId xmlns:a16="http://schemas.microsoft.com/office/drawing/2014/main" id="{119BBF68-E71F-FB45-F793-8B05D039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127" y="5505169"/>
            <a:ext cx="769945" cy="76994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D83B116-4516-49EB-11FA-0D4D1E015ED1}"/>
              </a:ext>
            </a:extLst>
          </p:cNvPr>
          <p:cNvSpPr/>
          <p:nvPr/>
        </p:nvSpPr>
        <p:spPr>
          <a:xfrm>
            <a:off x="6526948" y="5445166"/>
            <a:ext cx="2510830" cy="8899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 descr="Tools outline">
            <a:extLst>
              <a:ext uri="{FF2B5EF4-FFF2-40B4-BE49-F238E27FC236}">
                <a16:creationId xmlns:a16="http://schemas.microsoft.com/office/drawing/2014/main" id="{C3B8F42C-F1E5-EF22-B215-BC2A76649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8709" y="5653234"/>
            <a:ext cx="448099" cy="448099"/>
          </a:xfrm>
          <a:prstGeom prst="rect">
            <a:avLst/>
          </a:prstGeom>
        </p:spPr>
      </p:pic>
      <p:pic>
        <p:nvPicPr>
          <p:cNvPr id="33" name="Graphic 32" descr="Microscope outline">
            <a:extLst>
              <a:ext uri="{FF2B5EF4-FFF2-40B4-BE49-F238E27FC236}">
                <a16:creationId xmlns:a16="http://schemas.microsoft.com/office/drawing/2014/main" id="{92864536-DFE3-18E0-C363-FCCCA71CA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5603" y="5609030"/>
            <a:ext cx="523465" cy="5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1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13FAE-9887-42A1-6A04-43DBDD50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2402B-2F5E-696D-4BF0-8FBC4717E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3546054"/>
            <a:ext cx="3613484" cy="90998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Air volume control</a:t>
            </a:r>
          </a:p>
          <a:p>
            <a:r>
              <a:rPr lang="en-US" sz="1400" dirty="0"/>
              <a:t>Fuel dosing control</a:t>
            </a:r>
          </a:p>
          <a:p>
            <a:r>
              <a:rPr lang="en-US" sz="1400" dirty="0"/>
              <a:t>Grate movement speed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A6D27-C8B4-E83F-264A-53C8CFD29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9"/>
            <a:ext cx="2634050" cy="22216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11DB9-B1B5-2586-D525-761A4258A3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644" y="2784996"/>
            <a:ext cx="3613484" cy="449735"/>
          </a:xfrm>
        </p:spPr>
        <p:txBody>
          <a:bodyPr/>
          <a:lstStyle/>
          <a:p>
            <a:r>
              <a:rPr lang="en-US" sz="1600" dirty="0">
                <a:effectLst/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Intelligent automatic control of the combustion process</a:t>
            </a:r>
            <a:endParaRPr lang="en-US" sz="1600" baseline="30000" dirty="0">
              <a:solidFill>
                <a:srgbClr val="9ACD32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E5E7A0-1CD1-1574-FFA7-721B107DA3C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01902" y="3546054"/>
            <a:ext cx="3613484" cy="90998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Efficiency of the boiler(s)</a:t>
            </a:r>
            <a:r>
              <a:rPr lang="pl-PL" sz="1400" dirty="0"/>
              <a:t>, %</a:t>
            </a:r>
          </a:p>
          <a:p>
            <a:r>
              <a:rPr lang="en-US" sz="1400" dirty="0"/>
              <a:t>Efficiency of flue gas condenser,</a:t>
            </a:r>
            <a:r>
              <a:rPr lang="pl-PL" sz="1400" dirty="0"/>
              <a:t> %</a:t>
            </a:r>
          </a:p>
          <a:p>
            <a:r>
              <a:rPr lang="en-US" sz="1400" dirty="0"/>
              <a:t>Fuel quality</a:t>
            </a:r>
            <a:r>
              <a:rPr lang="pl-PL" sz="1400" dirty="0"/>
              <a:t>, MWh/t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04ABD8-3F68-1C3F-E7CB-DB87099B79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902" y="2416269"/>
            <a:ext cx="2634050" cy="222164"/>
          </a:xfrm>
        </p:spPr>
        <p:txBody>
          <a:bodyPr/>
          <a:lstStyle/>
          <a:p>
            <a:r>
              <a:rPr lang="lt-LT" dirty="0"/>
              <a:t>02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786975-8C07-AE98-F474-65FCEEDE6A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1902" y="2784996"/>
            <a:ext cx="3613484" cy="449735"/>
          </a:xfrm>
        </p:spPr>
        <p:txBody>
          <a:bodyPr/>
          <a:lstStyle/>
          <a:p>
            <a:r>
              <a:rPr lang="pl-PL" sz="1600" b="0" i="0" u="none" strike="noStrike" baseline="0" dirty="0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Comprehensive real-</a:t>
            </a:r>
            <a:r>
              <a:rPr lang="pl-PL" sz="1600" b="0" i="0" u="none" strike="noStrike" baseline="0" dirty="0" err="1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time</a:t>
            </a:r>
            <a:r>
              <a:rPr lang="pl-PL" sz="1600" b="0" i="0" u="none" strike="noStrike" baseline="0" dirty="0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performance </a:t>
            </a:r>
            <a:r>
              <a:rPr lang="pl-PL" sz="1600" b="0" i="0" u="none" strike="noStrike" baseline="0" dirty="0" err="1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evaluation</a:t>
            </a:r>
            <a:endParaRPr lang="en-US" sz="1600" baseline="30000" dirty="0">
              <a:solidFill>
                <a:srgbClr val="B358C9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A2306B-1A7A-A541-755F-8F2866F3EAA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90107" y="3546054"/>
            <a:ext cx="3613484" cy="90998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Main dashboard</a:t>
            </a:r>
          </a:p>
          <a:p>
            <a:r>
              <a:rPr lang="en-US" sz="1400" dirty="0"/>
              <a:t>Real time data</a:t>
            </a:r>
          </a:p>
          <a:p>
            <a:r>
              <a:rPr lang="en-US" sz="1400" dirty="0"/>
              <a:t>Historical data (2 years)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D5522D-A467-CCC1-D2E7-0AD66CBE14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0107" y="2416269"/>
            <a:ext cx="2634050" cy="222164"/>
          </a:xfrm>
        </p:spPr>
        <p:txBody>
          <a:bodyPr/>
          <a:lstStyle/>
          <a:p>
            <a:r>
              <a:rPr lang="lt-LT" dirty="0"/>
              <a:t>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53B70E-B245-D43B-93EB-FB405D70BD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107" y="2784996"/>
            <a:ext cx="3613484" cy="449735"/>
          </a:xfrm>
        </p:spPr>
        <p:txBody>
          <a:bodyPr/>
          <a:lstStyle/>
          <a:p>
            <a:r>
              <a:rPr lang="en-US" sz="1600" dirty="0">
                <a:effectLst/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Reports, visualization of operational data</a:t>
            </a:r>
            <a:endParaRPr lang="en-US" sz="1600" baseline="30000" dirty="0">
              <a:solidFill>
                <a:srgbClr val="D95648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E7448A-3E44-771C-3EEB-01419792C7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DWEEN</a:t>
            </a:r>
            <a:r>
              <a:rPr lang="pl-PL" baseline="30000" dirty="0"/>
              <a:t> </a:t>
            </a:r>
            <a:r>
              <a:rPr lang="lt-LT" baseline="30000" dirty="0"/>
              <a:t>Boiler</a:t>
            </a:r>
            <a:r>
              <a:rPr lang="lt-LT" dirty="0"/>
              <a:t> solution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55693-7B83-FB18-54BB-E62937A0AC84}"/>
              </a:ext>
            </a:extLst>
          </p:cNvPr>
          <p:cNvSpPr txBox="1"/>
          <p:nvPr/>
        </p:nvSpPr>
        <p:spPr>
          <a:xfrm>
            <a:off x="381000" y="1363160"/>
            <a:ext cx="6967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Benefits</a:t>
            </a:r>
            <a:endParaRPr lang="en-US" sz="18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1428C-6081-AB69-4150-276E662432CF}"/>
              </a:ext>
            </a:extLst>
          </p:cNvPr>
          <p:cNvSpPr txBox="1"/>
          <p:nvPr/>
        </p:nvSpPr>
        <p:spPr>
          <a:xfrm>
            <a:off x="381000" y="5359615"/>
            <a:ext cx="11542644" cy="79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Comprehensive real-time evaluation of biofuel power plant efficiency can be accessed online through a simple web viewer. The system with a high level of security for different types of users.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The solution is compliant with the NIS 2 directive.</a:t>
            </a:r>
            <a:endParaRPr lang="lt-LT" sz="1400" dirty="0">
              <a:effectLst/>
              <a:latin typeface="Poppins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EE2D17-D446-7224-31A7-CFCAFFAD007A}"/>
              </a:ext>
            </a:extLst>
          </p:cNvPr>
          <p:cNvSpPr/>
          <p:nvPr/>
        </p:nvSpPr>
        <p:spPr>
          <a:xfrm>
            <a:off x="3810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826043-67DD-BCF3-3880-A3EDC3225740}"/>
              </a:ext>
            </a:extLst>
          </p:cNvPr>
          <p:cNvSpPr/>
          <p:nvPr/>
        </p:nvSpPr>
        <p:spPr>
          <a:xfrm>
            <a:off x="42723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2514E4-C630-B49D-A553-2D2A5071C211}"/>
              </a:ext>
            </a:extLst>
          </p:cNvPr>
          <p:cNvSpPr/>
          <p:nvPr/>
        </p:nvSpPr>
        <p:spPr>
          <a:xfrm>
            <a:off x="81636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3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F64A4-564B-8C11-146B-5FEAD5A6A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513F0-A034-F58B-B7B1-BE1F93DD5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8"/>
            <a:ext cx="11000364" cy="360048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Increased operational efficiency / reduced biofuel consumption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Reduced operator involvement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Eliminated risk of human error and increased safety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Reduced risk of tar formation on furnace and boiler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Reduced risk of furnace contamination with ash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Reduced risk of ash melting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Reduced risk of boiler erosion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Reduced risk of boiler corrosion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Extended lifetime of equipment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Reduced amount of ash</a:t>
            </a:r>
            <a:endParaRPr lang="lt-LT" sz="1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F17BB2-C1E4-BAE9-C305-38C45F6E95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DWEEN</a:t>
            </a:r>
            <a:r>
              <a:rPr lang="pl-PL" baseline="30000" dirty="0"/>
              <a:t> </a:t>
            </a:r>
            <a:r>
              <a:rPr lang="lt-LT" baseline="30000" dirty="0"/>
              <a:t>Boiler</a:t>
            </a:r>
            <a:r>
              <a:rPr lang="lt-LT" dirty="0"/>
              <a:t> solution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4891BE-AFB8-811E-565D-B4039756B6F6}"/>
              </a:ext>
            </a:extLst>
          </p:cNvPr>
          <p:cNvSpPr txBox="1"/>
          <p:nvPr/>
        </p:nvSpPr>
        <p:spPr>
          <a:xfrm>
            <a:off x="381000" y="1363160"/>
            <a:ext cx="6967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Additional benefits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3DC70-58B9-7FFB-D6BE-52A7D9967FAB}"/>
              </a:ext>
            </a:extLst>
          </p:cNvPr>
          <p:cNvSpPr/>
          <p:nvPr/>
        </p:nvSpPr>
        <p:spPr>
          <a:xfrm>
            <a:off x="381000" y="2197645"/>
            <a:ext cx="11317356" cy="41300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995A3-40D8-17AF-786B-4BC82C013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circle with dots&#10;&#10;AI-generated content may be incorrect.">
            <a:extLst>
              <a:ext uri="{FF2B5EF4-FFF2-40B4-BE49-F238E27FC236}">
                <a16:creationId xmlns:a16="http://schemas.microsoft.com/office/drawing/2014/main" id="{3B0A778D-20BE-1D97-1551-D75003687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1" y="1465378"/>
            <a:ext cx="7724775" cy="539115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59D38D-F09E-DF9D-527D-E42D105E9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DWEEN</a:t>
            </a:r>
            <a:r>
              <a:rPr lang="pl-PL" baseline="30000" dirty="0"/>
              <a:t> </a:t>
            </a:r>
            <a:r>
              <a:rPr lang="lt-LT" baseline="30000" dirty="0"/>
              <a:t>Boiler</a:t>
            </a:r>
            <a:r>
              <a:rPr lang="lt-LT" dirty="0"/>
              <a:t> solution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908D8-18EC-6778-6B37-0E52DBA41928}"/>
              </a:ext>
            </a:extLst>
          </p:cNvPr>
          <p:cNvSpPr txBox="1"/>
          <p:nvPr/>
        </p:nvSpPr>
        <p:spPr>
          <a:xfrm>
            <a:off x="3870003" y="3045551"/>
            <a:ext cx="7245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Return on investment expected in </a:t>
            </a:r>
          </a:p>
          <a:p>
            <a:r>
              <a:rPr lang="en-US" sz="400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less than 1 year</a:t>
            </a:r>
          </a:p>
        </p:txBody>
      </p:sp>
    </p:spTree>
    <p:extLst>
      <p:ext uri="{BB962C8B-B14F-4D97-AF65-F5344CB8AC3E}">
        <p14:creationId xmlns:p14="http://schemas.microsoft.com/office/powerpoint/2010/main" val="2486055396"/>
      </p:ext>
    </p:extLst>
  </p:cSld>
  <p:clrMapOvr>
    <a:masterClrMapping/>
  </p:clrMapOvr>
</p:sld>
</file>

<file path=ppt/theme/theme1.xml><?xml version="1.0" encoding="utf-8"?>
<a:theme xmlns:a="http://schemas.openxmlformats.org/drawingml/2006/main" name="DWEEN Boil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77AF3FA0-B4CB-534D-9052-77EF6E2F4CB0}"/>
    </a:ext>
  </a:extLst>
</a:theme>
</file>

<file path=ppt/theme/theme2.xml><?xml version="1.0" encoding="utf-8"?>
<a:theme xmlns:a="http://schemas.openxmlformats.org/drawingml/2006/main" name="DWEEN Col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3A9A5F10-4E14-984C-906D-8A2C1CF31EDD}"/>
    </a:ext>
  </a:extLst>
</a:theme>
</file>

<file path=ppt/theme/theme3.xml><?xml version="1.0" encoding="utf-8"?>
<a:theme xmlns:a="http://schemas.openxmlformats.org/drawingml/2006/main" name="DWEEN Ai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874FB3ED-4384-004C-9557-F8006C28634F}"/>
    </a:ext>
  </a:extLst>
</a:theme>
</file>

<file path=ppt/theme/theme4.xml><?xml version="1.0" encoding="utf-8"?>
<a:theme xmlns:a="http://schemas.openxmlformats.org/drawingml/2006/main" name="DWEEN BM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21F0FC6F-0B6B-4A43-84C8-5C4B71C659BB}"/>
    </a:ext>
  </a:extLst>
</a:theme>
</file>

<file path=ppt/theme/theme5.xml><?xml version="1.0" encoding="utf-8"?>
<a:theme xmlns:a="http://schemas.openxmlformats.org/drawingml/2006/main" name="DWEEN Was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A4D5867A-63F9-DC45-BEBF-D3F6A7CEA4AD}"/>
    </a:ext>
  </a:extLst>
</a:theme>
</file>

<file path=ppt/theme/theme6.xml><?xml version="1.0" encoding="utf-8"?>
<a:theme xmlns:a="http://schemas.openxmlformats.org/drawingml/2006/main" name="DWEEN P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4C2052EB-1DBB-064A-9D9A-CE1B6B55C073}"/>
    </a:ext>
  </a:extLst>
</a:theme>
</file>

<file path=ppt/theme/theme7.xml><?xml version="1.0" encoding="utf-8"?>
<a:theme xmlns:a="http://schemas.openxmlformats.org/drawingml/2006/main" name="DWEEN Dr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F8BE3E60-F630-C341-992E-899ABB8D6672}"/>
    </a:ext>
  </a:extLst>
</a:theme>
</file>

<file path=ppt/theme/theme8.xml><?xml version="1.0" encoding="utf-8"?>
<a:theme xmlns:a="http://schemas.openxmlformats.org/drawingml/2006/main" name="DWEEN Hea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01F75C5C-070D-914C-AA88-CACFE0B2F48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DWEEN Product packages Template</Template>
  <TotalTime>662</TotalTime>
  <Words>918</Words>
  <Application>Microsoft Office PowerPoint</Application>
  <PresentationFormat>Widescreen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Inter Medium</vt:lpstr>
      <vt:lpstr>Inter Tight</vt:lpstr>
      <vt:lpstr>Inter SemiBold</vt:lpstr>
      <vt:lpstr>Inter Tight Medium</vt:lpstr>
      <vt:lpstr>Wingdings</vt:lpstr>
      <vt:lpstr>Inter Tight Black</vt:lpstr>
      <vt:lpstr>Calibri</vt:lpstr>
      <vt:lpstr>Inter</vt:lpstr>
      <vt:lpstr>Cambria Math</vt:lpstr>
      <vt:lpstr>Aptos</vt:lpstr>
      <vt:lpstr>Inter Tight SemiBold</vt:lpstr>
      <vt:lpstr>Poppins</vt:lpstr>
      <vt:lpstr>Arial</vt:lpstr>
      <vt:lpstr>DWEEN Boiler</vt:lpstr>
      <vt:lpstr>DWEEN Cold</vt:lpstr>
      <vt:lpstr>DWEEN Air</vt:lpstr>
      <vt:lpstr>DWEEN BMS</vt:lpstr>
      <vt:lpstr>DWEEN Waste</vt:lpstr>
      <vt:lpstr>DWEEN PET</vt:lpstr>
      <vt:lpstr>DWEEN Dry</vt:lpstr>
      <vt:lpstr>DWEEN Heat</vt:lpstr>
      <vt:lpstr>PowerPoint Presentation</vt:lpstr>
      <vt:lpstr>Automated control of Biomass boiler</vt:lpstr>
      <vt:lpstr>PowerPoint Presentation</vt:lpstr>
      <vt:lpstr>PowerPoint Presentation</vt:lpstr>
      <vt:lpstr>PowerPoint Presentation</vt:lpstr>
      <vt:lpstr>Intelligent Digital Twin</vt:lpstr>
      <vt:lpstr>PowerPoint Presentation</vt:lpstr>
      <vt:lpstr>PowerPoint Presentation</vt:lpstr>
      <vt:lpstr>PowerPoint Presentation</vt:lpstr>
      <vt:lpstr>Biomass boiler control in MPEC Lomza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Zilvinas Salialionis +48 696 555 068 zilvinas.salialionis@dween.com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Zilvinas Salialionis</dc:creator>
  <cp:keywords/>
  <dc:description/>
  <cp:lastModifiedBy>Zilvinas Salialionis</cp:lastModifiedBy>
  <cp:revision>17</cp:revision>
  <dcterms:created xsi:type="dcterms:W3CDTF">2025-03-24T14:44:02Z</dcterms:created>
  <dcterms:modified xsi:type="dcterms:W3CDTF">2025-06-23T11:45:32Z</dcterms:modified>
  <cp:category/>
</cp:coreProperties>
</file>